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1" r:id="rId4"/>
  </p:sldMasterIdLst>
  <p:notesMasterIdLst>
    <p:notesMasterId r:id="rId32"/>
  </p:notesMasterIdLst>
  <p:handoutMasterIdLst>
    <p:handoutMasterId r:id="rId33"/>
  </p:handoutMasterIdLst>
  <p:sldIdLst>
    <p:sldId id="497" r:id="rId5"/>
    <p:sldId id="719" r:id="rId6"/>
    <p:sldId id="711" r:id="rId7"/>
    <p:sldId id="710" r:id="rId8"/>
    <p:sldId id="664" r:id="rId9"/>
    <p:sldId id="692" r:id="rId10"/>
    <p:sldId id="620" r:id="rId11"/>
    <p:sldId id="714" r:id="rId12"/>
    <p:sldId id="621" r:id="rId13"/>
    <p:sldId id="716" r:id="rId14"/>
    <p:sldId id="715" r:id="rId15"/>
    <p:sldId id="713" r:id="rId16"/>
    <p:sldId id="718" r:id="rId17"/>
    <p:sldId id="627" r:id="rId18"/>
    <p:sldId id="668" r:id="rId19"/>
    <p:sldId id="717" r:id="rId20"/>
    <p:sldId id="579" r:id="rId21"/>
    <p:sldId id="622" r:id="rId22"/>
    <p:sldId id="704" r:id="rId23"/>
    <p:sldId id="624" r:id="rId24"/>
    <p:sldId id="626" r:id="rId25"/>
    <p:sldId id="619" r:id="rId26"/>
    <p:sldId id="658" r:id="rId27"/>
    <p:sldId id="712" r:id="rId28"/>
    <p:sldId id="628" r:id="rId29"/>
    <p:sldId id="691" r:id="rId30"/>
    <p:sldId id="701" r:id="rId31"/>
  </p:sldIdLst>
  <p:sldSz cx="9144000" cy="5143500" type="screen16x9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5B2DB"/>
    <a:srgbClr val="FFFFFF"/>
    <a:srgbClr val="000000"/>
    <a:srgbClr val="F28B2D"/>
    <a:srgbClr val="FDFDFD"/>
    <a:srgbClr val="008834"/>
    <a:srgbClr val="FFCF21"/>
    <a:srgbClr val="8ABD24"/>
    <a:srgbClr val="008295"/>
    <a:srgbClr val="5658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966" autoAdjust="0"/>
    <p:restoredTop sz="86085" autoAdjust="0"/>
  </p:normalViewPr>
  <p:slideViewPr>
    <p:cSldViewPr snapToGrid="0">
      <p:cViewPr varScale="1">
        <p:scale>
          <a:sx n="75" d="100"/>
          <a:sy n="75" d="100"/>
        </p:scale>
        <p:origin x="1272" y="6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5" d="100"/>
          <a:sy n="55" d="100"/>
        </p:scale>
        <p:origin x="2640" y="5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0"/>
    </mc:Choice>
    <mc:Fallback>
      <c:style val="10"/>
    </mc:Fallback>
  </mc:AlternateContent>
  <c:chart>
    <c:title>
      <c:overlay val="0"/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Referral source</c:v>
                </c:pt>
              </c:strCache>
            </c:strRef>
          </c:tx>
          <c:dPt>
            <c:idx val="2"/>
            <c:bubble3D val="0"/>
            <c:spPr>
              <a:solidFill>
                <a:schemeClr val="accent4"/>
              </a:solidFill>
            </c:spPr>
            <c:extLst>
              <c:ext xmlns:c16="http://schemas.microsoft.com/office/drawing/2014/chart" uri="{C3380CC4-5D6E-409C-BE32-E72D297353CC}">
                <c16:uniqueId val="{00000001-4A9F-D748-8242-A990C650CAAD}"/>
              </c:ext>
            </c:extLst>
          </c:dPt>
          <c:cat>
            <c:strRef>
              <c:f>Sheet1!$A$2:$A$4</c:f>
              <c:strCache>
                <c:ptCount val="3"/>
                <c:pt idx="0">
                  <c:v>NICU</c:v>
                </c:pt>
                <c:pt idx="1">
                  <c:v>PICU</c:v>
                </c:pt>
                <c:pt idx="2">
                  <c:v>Ward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30</c:v>
                </c:pt>
                <c:pt idx="1">
                  <c:v>17</c:v>
                </c:pt>
                <c:pt idx="2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A9F-D748-8242-A990C650CAA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legend>
      <c:legendPos val="r"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image" Target="../media/image68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image" Target="../media/image68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3B7936E-E2EE-A44E-A2E9-ADA40E416903}" type="doc">
      <dgm:prSet loTypeId="urn:microsoft.com/office/officeart/2005/8/layout/venn1" loCatId="" qsTypeId="urn:microsoft.com/office/officeart/2005/8/quickstyle/simple1" qsCatId="simple" csTypeId="urn:microsoft.com/office/officeart/2005/8/colors/colorful1" csCatId="colorful" phldr="1"/>
      <dgm:spPr/>
    </dgm:pt>
    <dgm:pt modelId="{479D425F-EF49-AF4A-86A3-2219D315D21B}">
      <dgm:prSet phldrT="[Text]" custT="1"/>
      <dgm:spPr/>
      <dgm:t>
        <a:bodyPr/>
        <a:lstStyle/>
        <a:p>
          <a:r>
            <a:rPr lang="en-US" sz="2000" b="0" i="0" dirty="0">
              <a:latin typeface="Century Gothic" panose="020B0502020202020204" pitchFamily="34" charset="0"/>
            </a:rPr>
            <a:t>Basic Research</a:t>
          </a:r>
        </a:p>
      </dgm:t>
    </dgm:pt>
    <dgm:pt modelId="{1A7AEDE1-916C-F748-A380-B72CFC4D8703}" type="parTrans" cxnId="{63A2BD3A-A237-9441-ADA1-4ED357267E59}">
      <dgm:prSet/>
      <dgm:spPr/>
      <dgm:t>
        <a:bodyPr/>
        <a:lstStyle/>
        <a:p>
          <a:endParaRPr lang="en-US" sz="2000" b="0" i="0">
            <a:latin typeface="Century Gothic" panose="020B0502020202020204" pitchFamily="34" charset="0"/>
          </a:endParaRPr>
        </a:p>
      </dgm:t>
    </dgm:pt>
    <dgm:pt modelId="{3432A9BA-3EAE-0A43-A637-822C6EF01BFB}" type="sibTrans" cxnId="{63A2BD3A-A237-9441-ADA1-4ED357267E59}">
      <dgm:prSet/>
      <dgm:spPr/>
      <dgm:t>
        <a:bodyPr/>
        <a:lstStyle/>
        <a:p>
          <a:endParaRPr lang="en-US" sz="2000" b="0" i="0">
            <a:latin typeface="Century Gothic" panose="020B0502020202020204" pitchFamily="34" charset="0"/>
          </a:endParaRPr>
        </a:p>
      </dgm:t>
    </dgm:pt>
    <dgm:pt modelId="{17EEC2B8-90ED-C049-A1E0-EA4382F147CA}">
      <dgm:prSet phldrT="[Text]" custT="1"/>
      <dgm:spPr/>
      <dgm:t>
        <a:bodyPr/>
        <a:lstStyle/>
        <a:p>
          <a:r>
            <a:rPr lang="en-US" sz="2000" b="0" i="0" dirty="0">
              <a:latin typeface="Century Gothic" panose="020B0502020202020204" pitchFamily="34" charset="0"/>
            </a:rPr>
            <a:t>Public Health</a:t>
          </a:r>
        </a:p>
      </dgm:t>
    </dgm:pt>
    <dgm:pt modelId="{6C3BE887-A5CC-EB4F-9DEE-6DDA192CC9B6}" type="parTrans" cxnId="{34CDB7D1-2A71-1544-AE29-BE3F7240E183}">
      <dgm:prSet/>
      <dgm:spPr/>
      <dgm:t>
        <a:bodyPr/>
        <a:lstStyle/>
        <a:p>
          <a:endParaRPr lang="en-US" sz="2000" b="0" i="0">
            <a:latin typeface="Century Gothic" panose="020B0502020202020204" pitchFamily="34" charset="0"/>
          </a:endParaRPr>
        </a:p>
      </dgm:t>
    </dgm:pt>
    <dgm:pt modelId="{3E12BD5B-A051-504F-9256-DFBB6984070C}" type="sibTrans" cxnId="{34CDB7D1-2A71-1544-AE29-BE3F7240E183}">
      <dgm:prSet/>
      <dgm:spPr/>
      <dgm:t>
        <a:bodyPr/>
        <a:lstStyle/>
        <a:p>
          <a:endParaRPr lang="en-US" sz="2000" b="0" i="0">
            <a:latin typeface="Century Gothic" panose="020B0502020202020204" pitchFamily="34" charset="0"/>
          </a:endParaRPr>
        </a:p>
      </dgm:t>
    </dgm:pt>
    <dgm:pt modelId="{D4B71266-1AC6-DF47-AC5E-35B5246356A4}">
      <dgm:prSet phldrT="[Text]" custT="1"/>
      <dgm:spPr/>
      <dgm:t>
        <a:bodyPr/>
        <a:lstStyle/>
        <a:p>
          <a:r>
            <a:rPr lang="en-US" sz="2000" b="0" i="0" dirty="0">
              <a:latin typeface="Century Gothic" panose="020B0502020202020204" pitchFamily="34" charset="0"/>
            </a:rPr>
            <a:t>Clinical Research</a:t>
          </a:r>
        </a:p>
      </dgm:t>
    </dgm:pt>
    <dgm:pt modelId="{B91C7B3B-848D-C944-8240-8E32A15E49F9}" type="parTrans" cxnId="{562A60CA-9892-6E41-B3F0-2636E2DE2482}">
      <dgm:prSet/>
      <dgm:spPr/>
      <dgm:t>
        <a:bodyPr/>
        <a:lstStyle/>
        <a:p>
          <a:endParaRPr lang="en-US" sz="2000" b="0" i="0">
            <a:latin typeface="Century Gothic" panose="020B0502020202020204" pitchFamily="34" charset="0"/>
          </a:endParaRPr>
        </a:p>
      </dgm:t>
    </dgm:pt>
    <dgm:pt modelId="{D9E02B79-184D-484C-93C1-A3F02EB1E3E2}" type="sibTrans" cxnId="{562A60CA-9892-6E41-B3F0-2636E2DE2482}">
      <dgm:prSet/>
      <dgm:spPr/>
      <dgm:t>
        <a:bodyPr/>
        <a:lstStyle/>
        <a:p>
          <a:endParaRPr lang="en-US" sz="2000" b="0" i="0">
            <a:latin typeface="Century Gothic" panose="020B0502020202020204" pitchFamily="34" charset="0"/>
          </a:endParaRPr>
        </a:p>
      </dgm:t>
    </dgm:pt>
    <dgm:pt modelId="{23054007-7DAE-B848-8F6D-C47099D48610}">
      <dgm:prSet phldrT="[Text]" custT="1"/>
      <dgm:spPr/>
      <dgm:t>
        <a:bodyPr anchor="ctr" anchorCtr="0"/>
        <a:lstStyle/>
        <a:p>
          <a:r>
            <a:rPr lang="en-US" sz="2000" b="0" i="0" dirty="0">
              <a:latin typeface="Century Gothic" panose="020B0502020202020204" pitchFamily="34" charset="0"/>
            </a:rPr>
            <a:t>Impact</a:t>
          </a:r>
        </a:p>
      </dgm:t>
    </dgm:pt>
    <dgm:pt modelId="{F140541D-FF7B-DB40-87B8-30039641A558}" type="parTrans" cxnId="{06732E4F-8306-9140-906C-EE2A3BEBD1F6}">
      <dgm:prSet/>
      <dgm:spPr/>
      <dgm:t>
        <a:bodyPr/>
        <a:lstStyle/>
        <a:p>
          <a:endParaRPr lang="en-US" sz="2000" b="0" i="0">
            <a:latin typeface="Century Gothic" panose="020B0502020202020204" pitchFamily="34" charset="0"/>
          </a:endParaRPr>
        </a:p>
      </dgm:t>
    </dgm:pt>
    <dgm:pt modelId="{193FDE1B-3007-2144-AD94-6B59A9B999FB}" type="sibTrans" cxnId="{06732E4F-8306-9140-906C-EE2A3BEBD1F6}">
      <dgm:prSet/>
      <dgm:spPr/>
      <dgm:t>
        <a:bodyPr/>
        <a:lstStyle/>
        <a:p>
          <a:endParaRPr lang="en-US" sz="2000" b="0" i="0">
            <a:latin typeface="Century Gothic" panose="020B0502020202020204" pitchFamily="34" charset="0"/>
          </a:endParaRPr>
        </a:p>
      </dgm:t>
    </dgm:pt>
    <dgm:pt modelId="{32067D7B-5379-524E-A838-E0CFFB7BC5D2}" type="pres">
      <dgm:prSet presAssocID="{33B7936E-E2EE-A44E-A2E9-ADA40E416903}" presName="compositeShape" presStyleCnt="0">
        <dgm:presLayoutVars>
          <dgm:chMax val="7"/>
          <dgm:dir/>
          <dgm:resizeHandles val="exact"/>
        </dgm:presLayoutVars>
      </dgm:prSet>
      <dgm:spPr/>
    </dgm:pt>
    <dgm:pt modelId="{C2C3EA0D-3F7D-DE44-B147-4932F132FBF8}" type="pres">
      <dgm:prSet presAssocID="{479D425F-EF49-AF4A-86A3-2219D315D21B}" presName="circ1" presStyleLbl="vennNode1" presStyleIdx="0" presStyleCnt="4" custLinFactNeighborX="2541"/>
      <dgm:spPr/>
    </dgm:pt>
    <dgm:pt modelId="{1D778655-9128-504F-90F7-EBC29134BA15}" type="pres">
      <dgm:prSet presAssocID="{479D425F-EF49-AF4A-86A3-2219D315D21B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6765B52D-59BC-8A44-BCFF-1D50AD442CC0}" type="pres">
      <dgm:prSet presAssocID="{17EEC2B8-90ED-C049-A1E0-EA4382F147CA}" presName="circ2" presStyleLbl="vennNode1" presStyleIdx="1" presStyleCnt="4"/>
      <dgm:spPr/>
    </dgm:pt>
    <dgm:pt modelId="{E974899B-73FD-E543-A9CC-3B88AE424EDE}" type="pres">
      <dgm:prSet presAssocID="{17EEC2B8-90ED-C049-A1E0-EA4382F147CA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FDAF5B29-400B-AA4A-819E-259C189689E3}" type="pres">
      <dgm:prSet presAssocID="{D4B71266-1AC6-DF47-AC5E-35B5246356A4}" presName="circ3" presStyleLbl="vennNode1" presStyleIdx="2" presStyleCnt="4" custLinFactNeighborX="2541"/>
      <dgm:spPr/>
    </dgm:pt>
    <dgm:pt modelId="{F3BE5D4B-3BA4-E043-8572-CE290619A8BD}" type="pres">
      <dgm:prSet presAssocID="{D4B71266-1AC6-DF47-AC5E-35B5246356A4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D7C9435A-70B3-EA47-BF7C-36ED845983CF}" type="pres">
      <dgm:prSet presAssocID="{23054007-7DAE-B848-8F6D-C47099D48610}" presName="circ4" presStyleLbl="vennNode1" presStyleIdx="3" presStyleCnt="4" custScaleX="101295" custScaleY="98061" custLinFactNeighborX="2928" custLinFactNeighborY="370"/>
      <dgm:spPr/>
    </dgm:pt>
    <dgm:pt modelId="{98133EB7-D671-7A42-AA78-847C336FA9A8}" type="pres">
      <dgm:prSet presAssocID="{23054007-7DAE-B848-8F6D-C47099D48610}" presName="circ4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F4B5530E-9DCA-4CB7-BC11-48C23706B3CA}" type="presOf" srcId="{479D425F-EF49-AF4A-86A3-2219D315D21B}" destId="{C2C3EA0D-3F7D-DE44-B147-4932F132FBF8}" srcOrd="0" destOrd="0" presId="urn:microsoft.com/office/officeart/2005/8/layout/venn1"/>
    <dgm:cxn modelId="{63A2BD3A-A237-9441-ADA1-4ED357267E59}" srcId="{33B7936E-E2EE-A44E-A2E9-ADA40E416903}" destId="{479D425F-EF49-AF4A-86A3-2219D315D21B}" srcOrd="0" destOrd="0" parTransId="{1A7AEDE1-916C-F748-A380-B72CFC4D8703}" sibTransId="{3432A9BA-3EAE-0A43-A637-822C6EF01BFB}"/>
    <dgm:cxn modelId="{06732E4F-8306-9140-906C-EE2A3BEBD1F6}" srcId="{33B7936E-E2EE-A44E-A2E9-ADA40E416903}" destId="{23054007-7DAE-B848-8F6D-C47099D48610}" srcOrd="3" destOrd="0" parTransId="{F140541D-FF7B-DB40-87B8-30039641A558}" sibTransId="{193FDE1B-3007-2144-AD94-6B59A9B999FB}"/>
    <dgm:cxn modelId="{BCD2B590-9881-4244-BD14-1EBAD3BB97AE}" type="presOf" srcId="{479D425F-EF49-AF4A-86A3-2219D315D21B}" destId="{1D778655-9128-504F-90F7-EBC29134BA15}" srcOrd="1" destOrd="0" presId="urn:microsoft.com/office/officeart/2005/8/layout/venn1"/>
    <dgm:cxn modelId="{8A1DAD91-58F0-40FB-89EE-78340A758CFB}" type="presOf" srcId="{D4B71266-1AC6-DF47-AC5E-35B5246356A4}" destId="{FDAF5B29-400B-AA4A-819E-259C189689E3}" srcOrd="0" destOrd="0" presId="urn:microsoft.com/office/officeart/2005/8/layout/venn1"/>
    <dgm:cxn modelId="{B53B22B1-5B41-473A-95C7-D4F251BC767A}" type="presOf" srcId="{17EEC2B8-90ED-C049-A1E0-EA4382F147CA}" destId="{6765B52D-59BC-8A44-BCFF-1D50AD442CC0}" srcOrd="0" destOrd="0" presId="urn:microsoft.com/office/officeart/2005/8/layout/venn1"/>
    <dgm:cxn modelId="{3AFB10B2-2985-4F5B-90A4-168CEBC89EC0}" type="presOf" srcId="{23054007-7DAE-B848-8F6D-C47099D48610}" destId="{D7C9435A-70B3-EA47-BF7C-36ED845983CF}" srcOrd="0" destOrd="0" presId="urn:microsoft.com/office/officeart/2005/8/layout/venn1"/>
    <dgm:cxn modelId="{562A60CA-9892-6E41-B3F0-2636E2DE2482}" srcId="{33B7936E-E2EE-A44E-A2E9-ADA40E416903}" destId="{D4B71266-1AC6-DF47-AC5E-35B5246356A4}" srcOrd="2" destOrd="0" parTransId="{B91C7B3B-848D-C944-8240-8E32A15E49F9}" sibTransId="{D9E02B79-184D-484C-93C1-A3F02EB1E3E2}"/>
    <dgm:cxn modelId="{34CDB7D1-2A71-1544-AE29-BE3F7240E183}" srcId="{33B7936E-E2EE-A44E-A2E9-ADA40E416903}" destId="{17EEC2B8-90ED-C049-A1E0-EA4382F147CA}" srcOrd="1" destOrd="0" parTransId="{6C3BE887-A5CC-EB4F-9DEE-6DDA192CC9B6}" sibTransId="{3E12BD5B-A051-504F-9256-DFBB6984070C}"/>
    <dgm:cxn modelId="{E80EA5DE-65EF-46F4-B167-B9E279E14A33}" type="presOf" srcId="{D4B71266-1AC6-DF47-AC5E-35B5246356A4}" destId="{F3BE5D4B-3BA4-E043-8572-CE290619A8BD}" srcOrd="1" destOrd="0" presId="urn:microsoft.com/office/officeart/2005/8/layout/venn1"/>
    <dgm:cxn modelId="{65BFFDE5-8E23-40D8-8236-8C2096593F9F}" type="presOf" srcId="{17EEC2B8-90ED-C049-A1E0-EA4382F147CA}" destId="{E974899B-73FD-E543-A9CC-3B88AE424EDE}" srcOrd="1" destOrd="0" presId="urn:microsoft.com/office/officeart/2005/8/layout/venn1"/>
    <dgm:cxn modelId="{B2B188F6-ADCC-476D-B37F-8AA6B0FE6146}" type="presOf" srcId="{33B7936E-E2EE-A44E-A2E9-ADA40E416903}" destId="{32067D7B-5379-524E-A838-E0CFFB7BC5D2}" srcOrd="0" destOrd="0" presId="urn:microsoft.com/office/officeart/2005/8/layout/venn1"/>
    <dgm:cxn modelId="{0B6A7FFC-5480-4A61-AE98-29AF0F431398}" type="presOf" srcId="{23054007-7DAE-B848-8F6D-C47099D48610}" destId="{98133EB7-D671-7A42-AA78-847C336FA9A8}" srcOrd="1" destOrd="0" presId="urn:microsoft.com/office/officeart/2005/8/layout/venn1"/>
    <dgm:cxn modelId="{889018BE-E44A-4FD3-86F4-B501FE94ED75}" type="presParOf" srcId="{32067D7B-5379-524E-A838-E0CFFB7BC5D2}" destId="{C2C3EA0D-3F7D-DE44-B147-4932F132FBF8}" srcOrd="0" destOrd="0" presId="urn:microsoft.com/office/officeart/2005/8/layout/venn1"/>
    <dgm:cxn modelId="{9C4E5F98-BEBB-4E50-9496-8B20CBD0E992}" type="presParOf" srcId="{32067D7B-5379-524E-A838-E0CFFB7BC5D2}" destId="{1D778655-9128-504F-90F7-EBC29134BA15}" srcOrd="1" destOrd="0" presId="urn:microsoft.com/office/officeart/2005/8/layout/venn1"/>
    <dgm:cxn modelId="{6554BB54-9D03-49D0-B96C-C4AE22F09F48}" type="presParOf" srcId="{32067D7B-5379-524E-A838-E0CFFB7BC5D2}" destId="{6765B52D-59BC-8A44-BCFF-1D50AD442CC0}" srcOrd="2" destOrd="0" presId="urn:microsoft.com/office/officeart/2005/8/layout/venn1"/>
    <dgm:cxn modelId="{B8C0B6D7-5907-498D-85DF-DE88DA41E9C2}" type="presParOf" srcId="{32067D7B-5379-524E-A838-E0CFFB7BC5D2}" destId="{E974899B-73FD-E543-A9CC-3B88AE424EDE}" srcOrd="3" destOrd="0" presId="urn:microsoft.com/office/officeart/2005/8/layout/venn1"/>
    <dgm:cxn modelId="{8A2E5F99-33BB-4325-B298-6BF3CCF94D87}" type="presParOf" srcId="{32067D7B-5379-524E-A838-E0CFFB7BC5D2}" destId="{FDAF5B29-400B-AA4A-819E-259C189689E3}" srcOrd="4" destOrd="0" presId="urn:microsoft.com/office/officeart/2005/8/layout/venn1"/>
    <dgm:cxn modelId="{02166F00-1DEC-4A66-A6F4-B548B622B2C4}" type="presParOf" srcId="{32067D7B-5379-524E-A838-E0CFFB7BC5D2}" destId="{F3BE5D4B-3BA4-E043-8572-CE290619A8BD}" srcOrd="5" destOrd="0" presId="urn:microsoft.com/office/officeart/2005/8/layout/venn1"/>
    <dgm:cxn modelId="{831A7F60-4FD4-42E6-A29D-CBEFB4D862CA}" type="presParOf" srcId="{32067D7B-5379-524E-A838-E0CFFB7BC5D2}" destId="{D7C9435A-70B3-EA47-BF7C-36ED845983CF}" srcOrd="6" destOrd="0" presId="urn:microsoft.com/office/officeart/2005/8/layout/venn1"/>
    <dgm:cxn modelId="{03C4BE91-463D-4547-9816-02A8B16AA5EA}" type="presParOf" srcId="{32067D7B-5379-524E-A838-E0CFFB7BC5D2}" destId="{98133EB7-D671-7A42-AA78-847C336FA9A8}" srcOrd="7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EA90DA6-5F29-4C7A-972F-E893126D33B1}" type="doc">
      <dgm:prSet loTypeId="urn:microsoft.com/office/officeart/2005/8/layout/pList2" loCatId="picture" qsTypeId="urn:microsoft.com/office/officeart/2005/8/quickstyle/simple1" qsCatId="simple" csTypeId="urn:microsoft.com/office/officeart/2005/8/colors/accent1_3" csCatId="accent1" phldr="1"/>
      <dgm:spPr/>
    </dgm:pt>
    <dgm:pt modelId="{0B2E6547-218A-4E83-A602-862526B91A94}">
      <dgm:prSet phldrT="[Text]" custT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AU" sz="1400" b="1" dirty="0">
              <a:latin typeface="Century Gothic" panose="020B0502020202020204" pitchFamily="34" charset="0"/>
            </a:rPr>
            <a:t>Pre-test care</a:t>
          </a:r>
        </a:p>
        <a:p>
          <a:endParaRPr lang="en-AU" sz="1400" b="1" dirty="0">
            <a:latin typeface="Century Gothic" panose="020B0502020202020204" pitchFamily="34" charset="0"/>
          </a:endParaRPr>
        </a:p>
        <a:p>
          <a:r>
            <a:rPr lang="en-AU" sz="1400" dirty="0">
              <a:latin typeface="Century Gothic" panose="020B0502020202020204" pitchFamily="34" charset="0"/>
            </a:rPr>
            <a:t>Clinician Tools</a:t>
          </a:r>
        </a:p>
        <a:p>
          <a:r>
            <a:rPr lang="en-AU" sz="1400" dirty="0">
              <a:latin typeface="Century Gothic" panose="020B0502020202020204" pitchFamily="34" charset="0"/>
            </a:rPr>
            <a:t>Patient Tools</a:t>
          </a:r>
        </a:p>
      </dgm:t>
    </dgm:pt>
    <dgm:pt modelId="{38364240-A120-46BC-86EE-6378324302FB}" type="parTrans" cxnId="{0C76BF3F-938E-47AA-9987-8AAB08FEA517}">
      <dgm:prSet/>
      <dgm:spPr/>
      <dgm:t>
        <a:bodyPr/>
        <a:lstStyle/>
        <a:p>
          <a:endParaRPr lang="en-AU">
            <a:latin typeface="Century Gothic" panose="020B0502020202020204" pitchFamily="34" charset="0"/>
          </a:endParaRPr>
        </a:p>
      </dgm:t>
    </dgm:pt>
    <dgm:pt modelId="{77699FDB-007A-44A8-BE2E-75F15F2C760A}" type="sibTrans" cxnId="{0C76BF3F-938E-47AA-9987-8AAB08FEA517}">
      <dgm:prSet/>
      <dgm:spPr/>
      <dgm:t>
        <a:bodyPr/>
        <a:lstStyle/>
        <a:p>
          <a:endParaRPr lang="en-AU">
            <a:latin typeface="Century Gothic" panose="020B0502020202020204" pitchFamily="34" charset="0"/>
          </a:endParaRPr>
        </a:p>
      </dgm:t>
    </dgm:pt>
    <dgm:pt modelId="{AE9D1FA7-49E9-439C-B5E2-AA9E6CA5F7FD}">
      <dgm:prSet phldrT="[Text]" custT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AU" sz="1400" b="1">
              <a:latin typeface="Century Gothic"/>
              <a:cs typeface="Century Gothic"/>
            </a:rPr>
            <a:t>Automated analysis</a:t>
          </a:r>
        </a:p>
        <a:p>
          <a:endParaRPr lang="en-AU" sz="1400" b="1">
            <a:latin typeface="Century Gothic"/>
            <a:cs typeface="Century Gothic"/>
          </a:endParaRPr>
        </a:p>
        <a:p>
          <a:r>
            <a:rPr lang="en-AU" sz="1400" b="0">
              <a:latin typeface="Century Gothic"/>
              <a:cs typeface="Century Gothic"/>
            </a:rPr>
            <a:t>Analysis platform</a:t>
          </a:r>
          <a:endParaRPr lang="en-AU" sz="1400" b="0" dirty="0">
            <a:latin typeface="Century Gothic" panose="020B0502020202020204" pitchFamily="34" charset="0"/>
          </a:endParaRPr>
        </a:p>
      </dgm:t>
    </dgm:pt>
    <dgm:pt modelId="{DC7EAED9-4D3F-44F5-B4D8-402F01296305}" type="parTrans" cxnId="{27C4B496-1DCF-458B-9879-EFDD1CA37742}">
      <dgm:prSet/>
      <dgm:spPr/>
      <dgm:t>
        <a:bodyPr/>
        <a:lstStyle/>
        <a:p>
          <a:endParaRPr lang="en-AU">
            <a:latin typeface="Century Gothic" panose="020B0502020202020204" pitchFamily="34" charset="0"/>
          </a:endParaRPr>
        </a:p>
      </dgm:t>
    </dgm:pt>
    <dgm:pt modelId="{B7166B64-6698-4ABE-992D-D36555BF4E76}" type="sibTrans" cxnId="{27C4B496-1DCF-458B-9879-EFDD1CA37742}">
      <dgm:prSet/>
      <dgm:spPr/>
      <dgm:t>
        <a:bodyPr/>
        <a:lstStyle/>
        <a:p>
          <a:endParaRPr lang="en-AU">
            <a:latin typeface="Century Gothic" panose="020B0502020202020204" pitchFamily="34" charset="0"/>
          </a:endParaRPr>
        </a:p>
      </dgm:t>
    </dgm:pt>
    <dgm:pt modelId="{F936BAA3-C8F4-4BB7-9209-EA23FF94F433}">
      <dgm:prSet phldrT="[Text]" custT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AU" sz="1400" b="1">
              <a:latin typeface="Century Gothic"/>
              <a:cs typeface="Century Gothic"/>
            </a:rPr>
            <a:t>Classification &amp; Reporting</a:t>
          </a:r>
        </a:p>
        <a:p>
          <a:endParaRPr lang="en-AU" sz="1400" b="1">
            <a:latin typeface="Century Gothic"/>
            <a:cs typeface="Century Gothic"/>
          </a:endParaRPr>
        </a:p>
        <a:p>
          <a:r>
            <a:rPr lang="en-AU" sz="1400" b="0">
              <a:latin typeface="Century Gothic"/>
            </a:rPr>
            <a:t>Curation tool</a:t>
          </a:r>
          <a:endParaRPr lang="en-AU" sz="1400" b="0" dirty="0">
            <a:latin typeface="Century Gothic" panose="020B0502020202020204" pitchFamily="34" charset="0"/>
          </a:endParaRPr>
        </a:p>
      </dgm:t>
    </dgm:pt>
    <dgm:pt modelId="{BAA3AD52-F612-48EA-9C8B-28A0AEF9BA0C}" type="parTrans" cxnId="{3A26E31C-2E2F-4F7E-9B80-782C4B48D499}">
      <dgm:prSet/>
      <dgm:spPr/>
      <dgm:t>
        <a:bodyPr/>
        <a:lstStyle/>
        <a:p>
          <a:endParaRPr lang="en-AU">
            <a:latin typeface="Century Gothic" panose="020B0502020202020204" pitchFamily="34" charset="0"/>
          </a:endParaRPr>
        </a:p>
      </dgm:t>
    </dgm:pt>
    <dgm:pt modelId="{35BAC7AA-AE9C-43DC-8A13-C84852AF3720}" type="sibTrans" cxnId="{3A26E31C-2E2F-4F7E-9B80-782C4B48D499}">
      <dgm:prSet/>
      <dgm:spPr/>
      <dgm:t>
        <a:bodyPr/>
        <a:lstStyle/>
        <a:p>
          <a:endParaRPr lang="en-AU">
            <a:latin typeface="Century Gothic" panose="020B0502020202020204" pitchFamily="34" charset="0"/>
          </a:endParaRPr>
        </a:p>
      </dgm:t>
    </dgm:pt>
    <dgm:pt modelId="{23EC2203-9D4C-4E45-90B1-6206988E17E9}">
      <dgm:prSet phldrT="[Text]" custT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AU" sz="1400" b="1" dirty="0">
              <a:latin typeface="Century Gothic" panose="020B0502020202020204" pitchFamily="34" charset="0"/>
            </a:rPr>
            <a:t>Data</a:t>
          </a:r>
        </a:p>
        <a:p>
          <a:endParaRPr lang="en-AU" sz="1400" b="1" dirty="0">
            <a:latin typeface="Century Gothic" panose="020B0502020202020204" pitchFamily="34" charset="0"/>
          </a:endParaRPr>
        </a:p>
        <a:p>
          <a:r>
            <a:rPr lang="en-AU" sz="1400" b="0" dirty="0">
              <a:latin typeface="Century Gothic" panose="020B0502020202020204" pitchFamily="34" charset="0"/>
            </a:rPr>
            <a:t>Genome data repository</a:t>
          </a:r>
        </a:p>
      </dgm:t>
    </dgm:pt>
    <dgm:pt modelId="{90E960A2-B420-40FB-A2FC-6DAAEC5934EB}" type="parTrans" cxnId="{A92AC38F-7A49-4F6D-B2F6-B90947993A4D}">
      <dgm:prSet/>
      <dgm:spPr/>
      <dgm:t>
        <a:bodyPr/>
        <a:lstStyle/>
        <a:p>
          <a:endParaRPr lang="en-AU">
            <a:latin typeface="Century Gothic" panose="020B0502020202020204" pitchFamily="34" charset="0"/>
          </a:endParaRPr>
        </a:p>
      </dgm:t>
    </dgm:pt>
    <dgm:pt modelId="{F8342E66-7DD3-45BE-9438-49436BCF198E}" type="sibTrans" cxnId="{A92AC38F-7A49-4F6D-B2F6-B90947993A4D}">
      <dgm:prSet/>
      <dgm:spPr/>
      <dgm:t>
        <a:bodyPr/>
        <a:lstStyle/>
        <a:p>
          <a:endParaRPr lang="en-AU">
            <a:latin typeface="Century Gothic" panose="020B0502020202020204" pitchFamily="34" charset="0"/>
          </a:endParaRPr>
        </a:p>
      </dgm:t>
    </dgm:pt>
    <dgm:pt modelId="{C50D8A5E-622E-4AFD-90A3-5656067CE121}">
      <dgm:prSet phldrT="[Text]" custT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AU" sz="1400" b="1" dirty="0">
              <a:latin typeface="Century Gothic" panose="020B0502020202020204" pitchFamily="34" charset="0"/>
            </a:rPr>
            <a:t>Post-test care</a:t>
          </a:r>
        </a:p>
        <a:p>
          <a:endParaRPr lang="en-AU" sz="1400" dirty="0">
            <a:latin typeface="Century Gothic" panose="020B0502020202020204" pitchFamily="34" charset="0"/>
          </a:endParaRPr>
        </a:p>
        <a:p>
          <a:r>
            <a:rPr lang="en-AU" sz="1400" dirty="0">
              <a:latin typeface="Century Gothic" panose="020B0502020202020204" pitchFamily="34" charset="0"/>
            </a:rPr>
            <a:t>Clinician Tools</a:t>
          </a:r>
        </a:p>
        <a:p>
          <a:r>
            <a:rPr lang="en-AU" sz="1400" dirty="0">
              <a:latin typeface="Century Gothic" panose="020B0502020202020204" pitchFamily="34" charset="0"/>
            </a:rPr>
            <a:t>Patient Tools</a:t>
          </a:r>
          <a:endParaRPr lang="en-US" sz="1400" b="1" dirty="0">
            <a:latin typeface="Century Gothic"/>
            <a:cs typeface="Century Gothic"/>
          </a:endParaRPr>
        </a:p>
      </dgm:t>
    </dgm:pt>
    <dgm:pt modelId="{8CEA511F-C7C1-4AFF-B7BD-83B24F94B0A2}" type="parTrans" cxnId="{7A13038E-39B1-413A-952A-B2B6E5E977E0}">
      <dgm:prSet/>
      <dgm:spPr/>
      <dgm:t>
        <a:bodyPr/>
        <a:lstStyle/>
        <a:p>
          <a:endParaRPr lang="en-AU"/>
        </a:p>
      </dgm:t>
    </dgm:pt>
    <dgm:pt modelId="{3E062B92-0751-4283-A9E6-F3175AD28500}" type="sibTrans" cxnId="{7A13038E-39B1-413A-952A-B2B6E5E977E0}">
      <dgm:prSet/>
      <dgm:spPr/>
      <dgm:t>
        <a:bodyPr/>
        <a:lstStyle/>
        <a:p>
          <a:endParaRPr lang="en-AU"/>
        </a:p>
      </dgm:t>
    </dgm:pt>
    <dgm:pt modelId="{61F8C1C5-A648-4E59-988F-5302F9C9DD54}" type="pres">
      <dgm:prSet presAssocID="{BEA90DA6-5F29-4C7A-972F-E893126D33B1}" presName="Name0" presStyleCnt="0">
        <dgm:presLayoutVars>
          <dgm:dir/>
          <dgm:resizeHandles val="exact"/>
        </dgm:presLayoutVars>
      </dgm:prSet>
      <dgm:spPr/>
    </dgm:pt>
    <dgm:pt modelId="{1189F71C-29B7-41D1-A9A5-9AF3D00A2EAB}" type="pres">
      <dgm:prSet presAssocID="{BEA90DA6-5F29-4C7A-972F-E893126D33B1}" presName="bkgdShp" presStyleLbl="alignAccFollowNode1" presStyleIdx="0" presStyleCnt="1" custLinFactNeighborY="446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19D1CF59-8D5E-46FC-BAC3-FB835A6E141F}" type="pres">
      <dgm:prSet presAssocID="{BEA90DA6-5F29-4C7A-972F-E893126D33B1}" presName="linComp" presStyleCnt="0"/>
      <dgm:spPr/>
    </dgm:pt>
    <dgm:pt modelId="{0C8ACCC0-0BCE-4D4F-B26A-9CDF132EF15A}" type="pres">
      <dgm:prSet presAssocID="{0B2E6547-218A-4E83-A602-862526B91A94}" presName="compNode" presStyleCnt="0"/>
      <dgm:spPr/>
    </dgm:pt>
    <dgm:pt modelId="{D1355DF9-2185-483F-A5D0-2C070545CF6A}" type="pres">
      <dgm:prSet presAssocID="{0B2E6547-218A-4E83-A602-862526B91A94}" presName="node" presStyleLbl="node1" presStyleIdx="0" presStyleCnt="5" custScaleX="120720">
        <dgm:presLayoutVars>
          <dgm:bulletEnabled val="1"/>
        </dgm:presLayoutVars>
      </dgm:prSet>
      <dgm:spPr/>
    </dgm:pt>
    <dgm:pt modelId="{77AF15FC-7F3F-4302-873E-B7DF0AC43C9D}" type="pres">
      <dgm:prSet presAssocID="{0B2E6547-218A-4E83-A602-862526B91A94}" presName="invisiNode" presStyleLbl="node1" presStyleIdx="0" presStyleCnt="5"/>
      <dgm:spPr/>
    </dgm:pt>
    <dgm:pt modelId="{75D5263A-7CBE-477C-8B56-E7B1C0910DD0}" type="pres">
      <dgm:prSet presAssocID="{0B2E6547-218A-4E83-A602-862526B91A94}" presName="imagNode" presStyleLbl="fgImgPlace1" presStyleIdx="0" presStyleCnt="5" custScaleX="115278" custScaleY="106654"/>
      <dgm:spPr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</dgm:spPr>
    </dgm:pt>
    <dgm:pt modelId="{62565160-BE16-402D-BCD9-8384B44D9CEC}" type="pres">
      <dgm:prSet presAssocID="{77699FDB-007A-44A8-BE2E-75F15F2C760A}" presName="sibTrans" presStyleLbl="sibTrans2D1" presStyleIdx="0" presStyleCnt="0"/>
      <dgm:spPr/>
    </dgm:pt>
    <dgm:pt modelId="{0E8DD7AB-032D-40B1-B6D5-3BB74C826FCE}" type="pres">
      <dgm:prSet presAssocID="{23EC2203-9D4C-4E45-90B1-6206988E17E9}" presName="compNode" presStyleCnt="0"/>
      <dgm:spPr/>
    </dgm:pt>
    <dgm:pt modelId="{7553A98E-D180-42F7-A9F5-629D23AF7DBC}" type="pres">
      <dgm:prSet presAssocID="{23EC2203-9D4C-4E45-90B1-6206988E17E9}" presName="node" presStyleLbl="node1" presStyleIdx="1" presStyleCnt="5" custScaleX="119309">
        <dgm:presLayoutVars>
          <dgm:bulletEnabled val="1"/>
        </dgm:presLayoutVars>
      </dgm:prSet>
      <dgm:spPr/>
    </dgm:pt>
    <dgm:pt modelId="{D8EEDF2F-8BBC-4D62-B905-DA09266CDC06}" type="pres">
      <dgm:prSet presAssocID="{23EC2203-9D4C-4E45-90B1-6206988E17E9}" presName="invisiNode" presStyleLbl="node1" presStyleIdx="1" presStyleCnt="5"/>
      <dgm:spPr/>
    </dgm:pt>
    <dgm:pt modelId="{B64EAA01-CDB0-4AC6-93D4-A4D87F9E8FE6}" type="pres">
      <dgm:prSet presAssocID="{23EC2203-9D4C-4E45-90B1-6206988E17E9}" presName="imagNode" presStyleLbl="fgImgPlace1" presStyleIdx="1" presStyleCnt="5" custScaleX="116634" custScaleY="106654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3000" r="-13000"/>
          </a:stretch>
        </a:blipFill>
      </dgm:spPr>
    </dgm:pt>
    <dgm:pt modelId="{08491A60-2EED-404B-9855-80E1944E84E1}" type="pres">
      <dgm:prSet presAssocID="{F8342E66-7DD3-45BE-9438-49436BCF198E}" presName="sibTrans" presStyleLbl="sibTrans2D1" presStyleIdx="0" presStyleCnt="0"/>
      <dgm:spPr/>
    </dgm:pt>
    <dgm:pt modelId="{D103CD73-2C51-42FD-A340-7351D0BFC5D3}" type="pres">
      <dgm:prSet presAssocID="{AE9D1FA7-49E9-439C-B5E2-AA9E6CA5F7FD}" presName="compNode" presStyleCnt="0"/>
      <dgm:spPr/>
    </dgm:pt>
    <dgm:pt modelId="{8854CFA7-F8B1-4D60-983B-CA8CEFFCEB96}" type="pres">
      <dgm:prSet presAssocID="{AE9D1FA7-49E9-439C-B5E2-AA9E6CA5F7FD}" presName="node" presStyleLbl="node1" presStyleIdx="2" presStyleCnt="5" custScaleX="119249">
        <dgm:presLayoutVars>
          <dgm:bulletEnabled val="1"/>
        </dgm:presLayoutVars>
      </dgm:prSet>
      <dgm:spPr/>
    </dgm:pt>
    <dgm:pt modelId="{24F7CEBB-39CF-4C28-B802-010A862D0744}" type="pres">
      <dgm:prSet presAssocID="{AE9D1FA7-49E9-439C-B5E2-AA9E6CA5F7FD}" presName="invisiNode" presStyleLbl="node1" presStyleIdx="2" presStyleCnt="5"/>
      <dgm:spPr/>
    </dgm:pt>
    <dgm:pt modelId="{94076327-2E97-4F83-BBAA-AA8ACFEE65DE}" type="pres">
      <dgm:prSet presAssocID="{AE9D1FA7-49E9-439C-B5E2-AA9E6CA5F7FD}" presName="imagNode" presStyleLbl="fgImgPlace1" presStyleIdx="2" presStyleCnt="5" custScaleX="131489" custScaleY="10715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9000" r="-9000"/>
          </a:stretch>
        </a:blipFill>
      </dgm:spPr>
    </dgm:pt>
    <dgm:pt modelId="{2635D5F5-E61E-4556-98D6-E223A75DEC95}" type="pres">
      <dgm:prSet presAssocID="{B7166B64-6698-4ABE-992D-D36555BF4E76}" presName="sibTrans" presStyleLbl="sibTrans2D1" presStyleIdx="0" presStyleCnt="0"/>
      <dgm:spPr/>
    </dgm:pt>
    <dgm:pt modelId="{7983E385-F9C8-4186-95F1-D81475ABDCC0}" type="pres">
      <dgm:prSet presAssocID="{F936BAA3-C8F4-4BB7-9209-EA23FF94F433}" presName="compNode" presStyleCnt="0"/>
      <dgm:spPr/>
    </dgm:pt>
    <dgm:pt modelId="{24BBBB0D-0E18-4DF3-AE4D-B359452D85A0}" type="pres">
      <dgm:prSet presAssocID="{F936BAA3-C8F4-4BB7-9209-EA23FF94F433}" presName="node" presStyleLbl="node1" presStyleIdx="3" presStyleCnt="5" custScaleX="121725">
        <dgm:presLayoutVars>
          <dgm:bulletEnabled val="1"/>
        </dgm:presLayoutVars>
      </dgm:prSet>
      <dgm:spPr/>
    </dgm:pt>
    <dgm:pt modelId="{E0BA90DC-B960-48A5-A364-77E55FA20B5E}" type="pres">
      <dgm:prSet presAssocID="{F936BAA3-C8F4-4BB7-9209-EA23FF94F433}" presName="invisiNode" presStyleLbl="node1" presStyleIdx="3" presStyleCnt="5"/>
      <dgm:spPr/>
    </dgm:pt>
    <dgm:pt modelId="{27F2D0AB-FF86-4807-9C13-1F870C2BD1DB}" type="pres">
      <dgm:prSet presAssocID="{F936BAA3-C8F4-4BB7-9209-EA23FF94F433}" presName="imagNode" presStyleLbl="fgImgPlace1" presStyleIdx="3" presStyleCnt="5" custScaleX="114537" custScaleY="106654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9000" r="-29000"/>
          </a:stretch>
        </a:blipFill>
      </dgm:spPr>
    </dgm:pt>
    <dgm:pt modelId="{A6C974AF-6E13-4298-9E37-40FDA1CB7823}" type="pres">
      <dgm:prSet presAssocID="{35BAC7AA-AE9C-43DC-8A13-C84852AF3720}" presName="sibTrans" presStyleLbl="sibTrans2D1" presStyleIdx="0" presStyleCnt="0"/>
      <dgm:spPr/>
    </dgm:pt>
    <dgm:pt modelId="{14274113-1083-4CD4-A14D-A4C9C099DB75}" type="pres">
      <dgm:prSet presAssocID="{C50D8A5E-622E-4AFD-90A3-5656067CE121}" presName="compNode" presStyleCnt="0"/>
      <dgm:spPr/>
    </dgm:pt>
    <dgm:pt modelId="{F5B3081D-9CD1-4E8C-9427-20F649A9D59A}" type="pres">
      <dgm:prSet presAssocID="{C50D8A5E-622E-4AFD-90A3-5656067CE121}" presName="node" presStyleLbl="node1" presStyleIdx="4" presStyleCnt="5" custScaleX="127076">
        <dgm:presLayoutVars>
          <dgm:bulletEnabled val="1"/>
        </dgm:presLayoutVars>
      </dgm:prSet>
      <dgm:spPr/>
    </dgm:pt>
    <dgm:pt modelId="{7F553852-174D-4355-A30F-D6CDA87AE2E8}" type="pres">
      <dgm:prSet presAssocID="{C50D8A5E-622E-4AFD-90A3-5656067CE121}" presName="invisiNode" presStyleLbl="node1" presStyleIdx="4" presStyleCnt="5"/>
      <dgm:spPr/>
    </dgm:pt>
    <dgm:pt modelId="{EFD1C02C-5474-40A6-9D77-AF97E2B46689}" type="pres">
      <dgm:prSet presAssocID="{C50D8A5E-622E-4AFD-90A3-5656067CE121}" presName="imagNode" presStyleLbl="fgImgPlace1" presStyleIdx="4" presStyleCnt="5" custScaleX="120457" custScaleY="10665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5000" r="-15000"/>
          </a:stretch>
        </a:blipFill>
      </dgm:spPr>
    </dgm:pt>
  </dgm:ptLst>
  <dgm:cxnLst>
    <dgm:cxn modelId="{71581A16-0BC7-452C-B9ED-E4D4549CB6D0}" type="presOf" srcId="{0B2E6547-218A-4E83-A602-862526B91A94}" destId="{D1355DF9-2185-483F-A5D0-2C070545CF6A}" srcOrd="0" destOrd="0" presId="urn:microsoft.com/office/officeart/2005/8/layout/pList2"/>
    <dgm:cxn modelId="{3A26E31C-2E2F-4F7E-9B80-782C4B48D499}" srcId="{BEA90DA6-5F29-4C7A-972F-E893126D33B1}" destId="{F936BAA3-C8F4-4BB7-9209-EA23FF94F433}" srcOrd="3" destOrd="0" parTransId="{BAA3AD52-F612-48EA-9C8B-28A0AEF9BA0C}" sibTransId="{35BAC7AA-AE9C-43DC-8A13-C84852AF3720}"/>
    <dgm:cxn modelId="{379D5F1F-67FB-4F2D-91BB-21BADC537F12}" type="presOf" srcId="{F936BAA3-C8F4-4BB7-9209-EA23FF94F433}" destId="{24BBBB0D-0E18-4DF3-AE4D-B359452D85A0}" srcOrd="0" destOrd="0" presId="urn:microsoft.com/office/officeart/2005/8/layout/pList2"/>
    <dgm:cxn modelId="{0C76BF3F-938E-47AA-9987-8AAB08FEA517}" srcId="{BEA90DA6-5F29-4C7A-972F-E893126D33B1}" destId="{0B2E6547-218A-4E83-A602-862526B91A94}" srcOrd="0" destOrd="0" parTransId="{38364240-A120-46BC-86EE-6378324302FB}" sibTransId="{77699FDB-007A-44A8-BE2E-75F15F2C760A}"/>
    <dgm:cxn modelId="{97E1E540-0C0C-48B8-B1D0-F78E9B2A1D0F}" type="presOf" srcId="{35BAC7AA-AE9C-43DC-8A13-C84852AF3720}" destId="{A6C974AF-6E13-4298-9E37-40FDA1CB7823}" srcOrd="0" destOrd="0" presId="urn:microsoft.com/office/officeart/2005/8/layout/pList2"/>
    <dgm:cxn modelId="{27AC3750-793B-4C98-8E26-7AAFCFEA6592}" type="presOf" srcId="{BEA90DA6-5F29-4C7A-972F-E893126D33B1}" destId="{61F8C1C5-A648-4E59-988F-5302F9C9DD54}" srcOrd="0" destOrd="0" presId="urn:microsoft.com/office/officeart/2005/8/layout/pList2"/>
    <dgm:cxn modelId="{C00EE159-4292-4CF4-ADC1-77C805E3641A}" type="presOf" srcId="{77699FDB-007A-44A8-BE2E-75F15F2C760A}" destId="{62565160-BE16-402D-BCD9-8384B44D9CEC}" srcOrd="0" destOrd="0" presId="urn:microsoft.com/office/officeart/2005/8/layout/pList2"/>
    <dgm:cxn modelId="{7A13038E-39B1-413A-952A-B2B6E5E977E0}" srcId="{BEA90DA6-5F29-4C7A-972F-E893126D33B1}" destId="{C50D8A5E-622E-4AFD-90A3-5656067CE121}" srcOrd="4" destOrd="0" parTransId="{8CEA511F-C7C1-4AFF-B7BD-83B24F94B0A2}" sibTransId="{3E062B92-0751-4283-A9E6-F3175AD28500}"/>
    <dgm:cxn modelId="{A92AC38F-7A49-4F6D-B2F6-B90947993A4D}" srcId="{BEA90DA6-5F29-4C7A-972F-E893126D33B1}" destId="{23EC2203-9D4C-4E45-90B1-6206988E17E9}" srcOrd="1" destOrd="0" parTransId="{90E960A2-B420-40FB-A2FC-6DAAEC5934EB}" sibTransId="{F8342E66-7DD3-45BE-9438-49436BCF198E}"/>
    <dgm:cxn modelId="{8AD27692-C158-4E48-BB72-65D48E2C17E8}" type="presOf" srcId="{F8342E66-7DD3-45BE-9438-49436BCF198E}" destId="{08491A60-2EED-404B-9855-80E1944E84E1}" srcOrd="0" destOrd="0" presId="urn:microsoft.com/office/officeart/2005/8/layout/pList2"/>
    <dgm:cxn modelId="{27C4B496-1DCF-458B-9879-EFDD1CA37742}" srcId="{BEA90DA6-5F29-4C7A-972F-E893126D33B1}" destId="{AE9D1FA7-49E9-439C-B5E2-AA9E6CA5F7FD}" srcOrd="2" destOrd="0" parTransId="{DC7EAED9-4D3F-44F5-B4D8-402F01296305}" sibTransId="{B7166B64-6698-4ABE-992D-D36555BF4E76}"/>
    <dgm:cxn modelId="{7B1250CC-47DE-438D-B49D-B6B37ED6F042}" type="presOf" srcId="{23EC2203-9D4C-4E45-90B1-6206988E17E9}" destId="{7553A98E-D180-42F7-A9F5-629D23AF7DBC}" srcOrd="0" destOrd="0" presId="urn:microsoft.com/office/officeart/2005/8/layout/pList2"/>
    <dgm:cxn modelId="{0360C5DE-E86A-456F-B22B-F3688809EF6D}" type="presOf" srcId="{B7166B64-6698-4ABE-992D-D36555BF4E76}" destId="{2635D5F5-E61E-4556-98D6-E223A75DEC95}" srcOrd="0" destOrd="0" presId="urn:microsoft.com/office/officeart/2005/8/layout/pList2"/>
    <dgm:cxn modelId="{495D14E0-6D2E-4F6C-A531-610CCD91BB13}" type="presOf" srcId="{AE9D1FA7-49E9-439C-B5E2-AA9E6CA5F7FD}" destId="{8854CFA7-F8B1-4D60-983B-CA8CEFFCEB96}" srcOrd="0" destOrd="0" presId="urn:microsoft.com/office/officeart/2005/8/layout/pList2"/>
    <dgm:cxn modelId="{23EC6FFC-292B-4137-96C2-8760C2B58E65}" type="presOf" srcId="{C50D8A5E-622E-4AFD-90A3-5656067CE121}" destId="{F5B3081D-9CD1-4E8C-9427-20F649A9D59A}" srcOrd="0" destOrd="0" presId="urn:microsoft.com/office/officeart/2005/8/layout/pList2"/>
    <dgm:cxn modelId="{1D3C6374-2B7A-4198-8C78-C2C30F6A273E}" type="presParOf" srcId="{61F8C1C5-A648-4E59-988F-5302F9C9DD54}" destId="{1189F71C-29B7-41D1-A9A5-9AF3D00A2EAB}" srcOrd="0" destOrd="0" presId="urn:microsoft.com/office/officeart/2005/8/layout/pList2"/>
    <dgm:cxn modelId="{B278C96D-5C44-4E12-9AEB-F16670E3C96E}" type="presParOf" srcId="{61F8C1C5-A648-4E59-988F-5302F9C9DD54}" destId="{19D1CF59-8D5E-46FC-BAC3-FB835A6E141F}" srcOrd="1" destOrd="0" presId="urn:microsoft.com/office/officeart/2005/8/layout/pList2"/>
    <dgm:cxn modelId="{4095928E-ABAD-4599-9787-B027624479C3}" type="presParOf" srcId="{19D1CF59-8D5E-46FC-BAC3-FB835A6E141F}" destId="{0C8ACCC0-0BCE-4D4F-B26A-9CDF132EF15A}" srcOrd="0" destOrd="0" presId="urn:microsoft.com/office/officeart/2005/8/layout/pList2"/>
    <dgm:cxn modelId="{DECE9F32-878C-4AAE-8AC7-AD1ABB97DDD9}" type="presParOf" srcId="{0C8ACCC0-0BCE-4D4F-B26A-9CDF132EF15A}" destId="{D1355DF9-2185-483F-A5D0-2C070545CF6A}" srcOrd="0" destOrd="0" presId="urn:microsoft.com/office/officeart/2005/8/layout/pList2"/>
    <dgm:cxn modelId="{72C31560-DCE2-4571-9DF0-E0067F439289}" type="presParOf" srcId="{0C8ACCC0-0BCE-4D4F-B26A-9CDF132EF15A}" destId="{77AF15FC-7F3F-4302-873E-B7DF0AC43C9D}" srcOrd="1" destOrd="0" presId="urn:microsoft.com/office/officeart/2005/8/layout/pList2"/>
    <dgm:cxn modelId="{233A3735-DCB8-4F8C-AF8C-51DA86CF6580}" type="presParOf" srcId="{0C8ACCC0-0BCE-4D4F-B26A-9CDF132EF15A}" destId="{75D5263A-7CBE-477C-8B56-E7B1C0910DD0}" srcOrd="2" destOrd="0" presId="urn:microsoft.com/office/officeart/2005/8/layout/pList2"/>
    <dgm:cxn modelId="{791CA361-9161-40E7-BF24-C1A06F628919}" type="presParOf" srcId="{19D1CF59-8D5E-46FC-BAC3-FB835A6E141F}" destId="{62565160-BE16-402D-BCD9-8384B44D9CEC}" srcOrd="1" destOrd="0" presId="urn:microsoft.com/office/officeart/2005/8/layout/pList2"/>
    <dgm:cxn modelId="{06D2BF93-13EF-4158-B961-824AD1EAB3CE}" type="presParOf" srcId="{19D1CF59-8D5E-46FC-BAC3-FB835A6E141F}" destId="{0E8DD7AB-032D-40B1-B6D5-3BB74C826FCE}" srcOrd="2" destOrd="0" presId="urn:microsoft.com/office/officeart/2005/8/layout/pList2"/>
    <dgm:cxn modelId="{C5428881-ABB0-453E-ACD0-AEEB860D159A}" type="presParOf" srcId="{0E8DD7AB-032D-40B1-B6D5-3BB74C826FCE}" destId="{7553A98E-D180-42F7-A9F5-629D23AF7DBC}" srcOrd="0" destOrd="0" presId="urn:microsoft.com/office/officeart/2005/8/layout/pList2"/>
    <dgm:cxn modelId="{65AFF2A5-74E3-4123-A87A-58CB37D5E521}" type="presParOf" srcId="{0E8DD7AB-032D-40B1-B6D5-3BB74C826FCE}" destId="{D8EEDF2F-8BBC-4D62-B905-DA09266CDC06}" srcOrd="1" destOrd="0" presId="urn:microsoft.com/office/officeart/2005/8/layout/pList2"/>
    <dgm:cxn modelId="{D50DA9FA-BC70-46D6-8CC3-5807A6E23D81}" type="presParOf" srcId="{0E8DD7AB-032D-40B1-B6D5-3BB74C826FCE}" destId="{B64EAA01-CDB0-4AC6-93D4-A4D87F9E8FE6}" srcOrd="2" destOrd="0" presId="urn:microsoft.com/office/officeart/2005/8/layout/pList2"/>
    <dgm:cxn modelId="{9A55A8A2-1DC3-4D78-B1B8-D8AFFF0D9C55}" type="presParOf" srcId="{19D1CF59-8D5E-46FC-BAC3-FB835A6E141F}" destId="{08491A60-2EED-404B-9855-80E1944E84E1}" srcOrd="3" destOrd="0" presId="urn:microsoft.com/office/officeart/2005/8/layout/pList2"/>
    <dgm:cxn modelId="{6D7F38AD-BE30-421F-B8EC-8111EA828718}" type="presParOf" srcId="{19D1CF59-8D5E-46FC-BAC3-FB835A6E141F}" destId="{D103CD73-2C51-42FD-A340-7351D0BFC5D3}" srcOrd="4" destOrd="0" presId="urn:microsoft.com/office/officeart/2005/8/layout/pList2"/>
    <dgm:cxn modelId="{3FDD4EEB-7545-4C27-A86D-AD236EEC92E5}" type="presParOf" srcId="{D103CD73-2C51-42FD-A340-7351D0BFC5D3}" destId="{8854CFA7-F8B1-4D60-983B-CA8CEFFCEB96}" srcOrd="0" destOrd="0" presId="urn:microsoft.com/office/officeart/2005/8/layout/pList2"/>
    <dgm:cxn modelId="{3D045D00-AF5E-47E5-81A3-351C1A2612D2}" type="presParOf" srcId="{D103CD73-2C51-42FD-A340-7351D0BFC5D3}" destId="{24F7CEBB-39CF-4C28-B802-010A862D0744}" srcOrd="1" destOrd="0" presId="urn:microsoft.com/office/officeart/2005/8/layout/pList2"/>
    <dgm:cxn modelId="{D783B224-4629-4D77-AD98-9E7F7FD87C9B}" type="presParOf" srcId="{D103CD73-2C51-42FD-A340-7351D0BFC5D3}" destId="{94076327-2E97-4F83-BBAA-AA8ACFEE65DE}" srcOrd="2" destOrd="0" presId="urn:microsoft.com/office/officeart/2005/8/layout/pList2"/>
    <dgm:cxn modelId="{F48178B0-A4BB-4FBE-A788-CA3B245E73CA}" type="presParOf" srcId="{19D1CF59-8D5E-46FC-BAC3-FB835A6E141F}" destId="{2635D5F5-E61E-4556-98D6-E223A75DEC95}" srcOrd="5" destOrd="0" presId="urn:microsoft.com/office/officeart/2005/8/layout/pList2"/>
    <dgm:cxn modelId="{453AAFB5-F229-4787-B9A5-A856DA002041}" type="presParOf" srcId="{19D1CF59-8D5E-46FC-BAC3-FB835A6E141F}" destId="{7983E385-F9C8-4186-95F1-D81475ABDCC0}" srcOrd="6" destOrd="0" presId="urn:microsoft.com/office/officeart/2005/8/layout/pList2"/>
    <dgm:cxn modelId="{889971F7-B175-4AE0-92F4-984C66282A27}" type="presParOf" srcId="{7983E385-F9C8-4186-95F1-D81475ABDCC0}" destId="{24BBBB0D-0E18-4DF3-AE4D-B359452D85A0}" srcOrd="0" destOrd="0" presId="urn:microsoft.com/office/officeart/2005/8/layout/pList2"/>
    <dgm:cxn modelId="{6DF5A8E2-33EE-4DDA-8515-A447DA8F802B}" type="presParOf" srcId="{7983E385-F9C8-4186-95F1-D81475ABDCC0}" destId="{E0BA90DC-B960-48A5-A364-77E55FA20B5E}" srcOrd="1" destOrd="0" presId="urn:microsoft.com/office/officeart/2005/8/layout/pList2"/>
    <dgm:cxn modelId="{C00514FC-B86A-45EF-A092-A85DC9B29103}" type="presParOf" srcId="{7983E385-F9C8-4186-95F1-D81475ABDCC0}" destId="{27F2D0AB-FF86-4807-9C13-1F870C2BD1DB}" srcOrd="2" destOrd="0" presId="urn:microsoft.com/office/officeart/2005/8/layout/pList2"/>
    <dgm:cxn modelId="{D794BCD0-E704-4A04-B5F2-547971D3F90B}" type="presParOf" srcId="{19D1CF59-8D5E-46FC-BAC3-FB835A6E141F}" destId="{A6C974AF-6E13-4298-9E37-40FDA1CB7823}" srcOrd="7" destOrd="0" presId="urn:microsoft.com/office/officeart/2005/8/layout/pList2"/>
    <dgm:cxn modelId="{83C1BA4D-5328-4F30-9943-4A8B36B47F6A}" type="presParOf" srcId="{19D1CF59-8D5E-46FC-BAC3-FB835A6E141F}" destId="{14274113-1083-4CD4-A14D-A4C9C099DB75}" srcOrd="8" destOrd="0" presId="urn:microsoft.com/office/officeart/2005/8/layout/pList2"/>
    <dgm:cxn modelId="{09DE8ED1-4907-4751-A476-4A2059A3B0EC}" type="presParOf" srcId="{14274113-1083-4CD4-A14D-A4C9C099DB75}" destId="{F5B3081D-9CD1-4E8C-9427-20F649A9D59A}" srcOrd="0" destOrd="0" presId="urn:microsoft.com/office/officeart/2005/8/layout/pList2"/>
    <dgm:cxn modelId="{CE3CE90D-38EE-47AA-BEC4-A8CC33146F58}" type="presParOf" srcId="{14274113-1083-4CD4-A14D-A4C9C099DB75}" destId="{7F553852-174D-4355-A30F-D6CDA87AE2E8}" srcOrd="1" destOrd="0" presId="urn:microsoft.com/office/officeart/2005/8/layout/pList2"/>
    <dgm:cxn modelId="{6296A781-8A3E-48F3-8CC2-1FC987F95E74}" type="presParOf" srcId="{14274113-1083-4CD4-A14D-A4C9C099DB75}" destId="{EFD1C02C-5474-40A6-9D77-AF97E2B46689}" srcOrd="2" destOrd="0" presId="urn:microsoft.com/office/officeart/2005/8/layout/p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C3EA0D-3F7D-DE44-B147-4932F132FBF8}">
      <dsp:nvSpPr>
        <dsp:cNvPr id="0" name=""/>
        <dsp:cNvSpPr/>
      </dsp:nvSpPr>
      <dsp:spPr>
        <a:xfrm>
          <a:off x="1853758" y="45249"/>
          <a:ext cx="2352966" cy="2352966"/>
        </a:xfrm>
        <a:prstGeom prst="ellipse">
          <a:avLst/>
        </a:prstGeom>
        <a:solidFill>
          <a:schemeClr val="accent2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dirty="0">
              <a:latin typeface="Century Gothic" panose="020B0502020202020204" pitchFamily="34" charset="0"/>
            </a:rPr>
            <a:t>Basic Research</a:t>
          </a:r>
        </a:p>
      </dsp:txBody>
      <dsp:txXfrm>
        <a:off x="2125255" y="361994"/>
        <a:ext cx="1809974" cy="746614"/>
      </dsp:txXfrm>
    </dsp:sp>
    <dsp:sp modelId="{6765B52D-59BC-8A44-BCFF-1D50AD442CC0}">
      <dsp:nvSpPr>
        <dsp:cNvPr id="0" name=""/>
        <dsp:cNvSpPr/>
      </dsp:nvSpPr>
      <dsp:spPr>
        <a:xfrm>
          <a:off x="2834705" y="1085984"/>
          <a:ext cx="2352966" cy="2352966"/>
        </a:xfrm>
        <a:prstGeom prst="ellipse">
          <a:avLst/>
        </a:prstGeom>
        <a:solidFill>
          <a:schemeClr val="accent3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dirty="0">
              <a:latin typeface="Century Gothic" panose="020B0502020202020204" pitchFamily="34" charset="0"/>
            </a:rPr>
            <a:t>Public Health</a:t>
          </a:r>
        </a:p>
      </dsp:txBody>
      <dsp:txXfrm>
        <a:off x="4101686" y="1357480"/>
        <a:ext cx="904987" cy="1809974"/>
      </dsp:txXfrm>
    </dsp:sp>
    <dsp:sp modelId="{FDAF5B29-400B-AA4A-819E-259C189689E3}">
      <dsp:nvSpPr>
        <dsp:cNvPr id="0" name=""/>
        <dsp:cNvSpPr/>
      </dsp:nvSpPr>
      <dsp:spPr>
        <a:xfrm>
          <a:off x="1853758" y="2126719"/>
          <a:ext cx="2352966" cy="2352966"/>
        </a:xfrm>
        <a:prstGeom prst="ellipse">
          <a:avLst/>
        </a:prstGeom>
        <a:solidFill>
          <a:schemeClr val="accent4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dirty="0">
              <a:latin typeface="Century Gothic" panose="020B0502020202020204" pitchFamily="34" charset="0"/>
            </a:rPr>
            <a:t>Clinical Research</a:t>
          </a:r>
        </a:p>
      </dsp:txBody>
      <dsp:txXfrm>
        <a:off x="2125255" y="3416325"/>
        <a:ext cx="1809974" cy="746614"/>
      </dsp:txXfrm>
    </dsp:sp>
    <dsp:sp modelId="{D7C9435A-70B3-EA47-BF7C-36ED845983CF}">
      <dsp:nvSpPr>
        <dsp:cNvPr id="0" name=""/>
        <dsp:cNvSpPr/>
      </dsp:nvSpPr>
      <dsp:spPr>
        <a:xfrm>
          <a:off x="806894" y="1117502"/>
          <a:ext cx="2383437" cy="2307342"/>
        </a:xfrm>
        <a:prstGeom prst="ellipse">
          <a:avLst/>
        </a:prstGeom>
        <a:solidFill>
          <a:schemeClr val="accent5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dirty="0">
              <a:latin typeface="Century Gothic" panose="020B0502020202020204" pitchFamily="34" charset="0"/>
            </a:rPr>
            <a:t>Impact</a:t>
          </a:r>
        </a:p>
      </dsp:txBody>
      <dsp:txXfrm>
        <a:off x="990235" y="1383734"/>
        <a:ext cx="916706" cy="177487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89F71C-29B7-41D1-A9A5-9AF3D00A2EAB}">
      <dsp:nvSpPr>
        <dsp:cNvPr id="0" name=""/>
        <dsp:cNvSpPr/>
      </dsp:nvSpPr>
      <dsp:spPr>
        <a:xfrm>
          <a:off x="0" y="6346"/>
          <a:ext cx="6565900" cy="1423035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5D5263A-7CBE-477C-8B56-E7B1C0910DD0}">
      <dsp:nvSpPr>
        <dsp:cNvPr id="0" name=""/>
        <dsp:cNvSpPr/>
      </dsp:nvSpPr>
      <dsp:spPr>
        <a:xfrm>
          <a:off x="223920" y="155018"/>
          <a:ext cx="1076961" cy="1112997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1355DF9-2185-483F-A5D0-2C070545CF6A}">
      <dsp:nvSpPr>
        <dsp:cNvPr id="0" name=""/>
        <dsp:cNvSpPr/>
      </dsp:nvSpPr>
      <dsp:spPr>
        <a:xfrm rot="10800000">
          <a:off x="198500" y="1423034"/>
          <a:ext cx="1127802" cy="1739265"/>
        </a:xfrm>
        <a:prstGeom prst="round2SameRect">
          <a:avLst>
            <a:gd name="adj1" fmla="val 10500"/>
            <a:gd name="adj2" fmla="val 0"/>
          </a:avLst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400" b="1" kern="1200" dirty="0">
              <a:latin typeface="Century Gothic" panose="020B0502020202020204" pitchFamily="34" charset="0"/>
            </a:rPr>
            <a:t>Pre-test care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AU" sz="1400" b="1" kern="1200" dirty="0">
            <a:latin typeface="Century Gothic" panose="020B0502020202020204" pitchFamily="34" charset="0"/>
          </a:endParaRP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400" kern="1200" dirty="0">
              <a:latin typeface="Century Gothic" panose="020B0502020202020204" pitchFamily="34" charset="0"/>
            </a:rPr>
            <a:t>Clinician Tools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400" kern="1200" dirty="0">
              <a:latin typeface="Century Gothic" panose="020B0502020202020204" pitchFamily="34" charset="0"/>
            </a:rPr>
            <a:t>Patient Tools</a:t>
          </a:r>
        </a:p>
      </dsp:txBody>
      <dsp:txXfrm rot="10800000">
        <a:off x="233184" y="1423034"/>
        <a:ext cx="1058434" cy="1704581"/>
      </dsp:txXfrm>
    </dsp:sp>
    <dsp:sp modelId="{B64EAA01-CDB0-4AC6-93D4-A4D87F9E8FE6}">
      <dsp:nvSpPr>
        <dsp:cNvPr id="0" name=""/>
        <dsp:cNvSpPr/>
      </dsp:nvSpPr>
      <dsp:spPr>
        <a:xfrm>
          <a:off x="1432221" y="155018"/>
          <a:ext cx="1089629" cy="1112997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3000" r="-13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553A98E-D180-42F7-A9F5-629D23AF7DBC}">
      <dsp:nvSpPr>
        <dsp:cNvPr id="0" name=""/>
        <dsp:cNvSpPr/>
      </dsp:nvSpPr>
      <dsp:spPr>
        <a:xfrm rot="10800000">
          <a:off x="1419726" y="1423034"/>
          <a:ext cx="1114620" cy="1739265"/>
        </a:xfrm>
        <a:prstGeom prst="round2SameRect">
          <a:avLst>
            <a:gd name="adj1" fmla="val 10500"/>
            <a:gd name="adj2" fmla="val 0"/>
          </a:avLst>
        </a:prstGeom>
        <a:solidFill>
          <a:schemeClr val="accent1">
            <a:shade val="80000"/>
            <a:hueOff val="87321"/>
            <a:satOff val="-1564"/>
            <a:lumOff val="664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400" b="1" kern="1200" dirty="0">
              <a:latin typeface="Century Gothic" panose="020B0502020202020204" pitchFamily="34" charset="0"/>
            </a:rPr>
            <a:t>Data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AU" sz="1400" b="1" kern="1200" dirty="0">
            <a:latin typeface="Century Gothic" panose="020B0502020202020204" pitchFamily="34" charset="0"/>
          </a:endParaRP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400" b="0" kern="1200" dirty="0">
              <a:latin typeface="Century Gothic" panose="020B0502020202020204" pitchFamily="34" charset="0"/>
            </a:rPr>
            <a:t>Genome data repository</a:t>
          </a:r>
        </a:p>
      </dsp:txBody>
      <dsp:txXfrm rot="10800000">
        <a:off x="1454004" y="1423034"/>
        <a:ext cx="1046064" cy="1704987"/>
      </dsp:txXfrm>
    </dsp:sp>
    <dsp:sp modelId="{94076327-2E97-4F83-BBAA-AA8ACFEE65DE}">
      <dsp:nvSpPr>
        <dsp:cNvPr id="0" name=""/>
        <dsp:cNvSpPr/>
      </dsp:nvSpPr>
      <dsp:spPr>
        <a:xfrm>
          <a:off x="2627769" y="152399"/>
          <a:ext cx="1228409" cy="1118236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9000" r="-9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854CFA7-F8B1-4D60-983B-CA8CEFFCEB96}">
      <dsp:nvSpPr>
        <dsp:cNvPr id="0" name=""/>
        <dsp:cNvSpPr/>
      </dsp:nvSpPr>
      <dsp:spPr>
        <a:xfrm rot="10800000">
          <a:off x="2684944" y="1423034"/>
          <a:ext cx="1114060" cy="1739265"/>
        </a:xfrm>
        <a:prstGeom prst="round2SameRect">
          <a:avLst>
            <a:gd name="adj1" fmla="val 10500"/>
            <a:gd name="adj2" fmla="val 0"/>
          </a:avLst>
        </a:prstGeom>
        <a:solidFill>
          <a:schemeClr val="accent1">
            <a:shade val="80000"/>
            <a:hueOff val="174641"/>
            <a:satOff val="-3128"/>
            <a:lumOff val="1329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400" b="1" kern="1200">
              <a:latin typeface="Century Gothic"/>
              <a:cs typeface="Century Gothic"/>
            </a:rPr>
            <a:t>Automated analysis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AU" sz="1400" b="1" kern="1200">
            <a:latin typeface="Century Gothic"/>
            <a:cs typeface="Century Gothic"/>
          </a:endParaRP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400" b="0" kern="1200">
              <a:latin typeface="Century Gothic"/>
              <a:cs typeface="Century Gothic"/>
            </a:rPr>
            <a:t>Analysis platform</a:t>
          </a:r>
          <a:endParaRPr lang="en-AU" sz="1400" b="0" kern="1200" dirty="0">
            <a:latin typeface="Century Gothic" panose="020B0502020202020204" pitchFamily="34" charset="0"/>
          </a:endParaRPr>
        </a:p>
      </dsp:txBody>
      <dsp:txXfrm rot="10800000">
        <a:off x="2719205" y="1423034"/>
        <a:ext cx="1045538" cy="1705004"/>
      </dsp:txXfrm>
    </dsp:sp>
    <dsp:sp modelId="{27F2D0AB-FF86-4807-9C13-1F870C2BD1DB}">
      <dsp:nvSpPr>
        <dsp:cNvPr id="0" name=""/>
        <dsp:cNvSpPr/>
      </dsp:nvSpPr>
      <dsp:spPr>
        <a:xfrm>
          <a:off x="3983178" y="155018"/>
          <a:ext cx="1070039" cy="1112997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9000" r="-29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4BBBB0D-0E18-4DF3-AE4D-B359452D85A0}">
      <dsp:nvSpPr>
        <dsp:cNvPr id="0" name=""/>
        <dsp:cNvSpPr/>
      </dsp:nvSpPr>
      <dsp:spPr>
        <a:xfrm rot="10800000">
          <a:off x="3949602" y="1423034"/>
          <a:ext cx="1137191" cy="1739265"/>
        </a:xfrm>
        <a:prstGeom prst="round2SameRect">
          <a:avLst>
            <a:gd name="adj1" fmla="val 10500"/>
            <a:gd name="adj2" fmla="val 0"/>
          </a:avLst>
        </a:prstGeom>
        <a:solidFill>
          <a:schemeClr val="accent1">
            <a:shade val="80000"/>
            <a:hueOff val="261962"/>
            <a:satOff val="-4692"/>
            <a:lumOff val="1993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400" b="1" kern="1200">
              <a:latin typeface="Century Gothic"/>
              <a:cs typeface="Century Gothic"/>
            </a:rPr>
            <a:t>Classification &amp; Reporting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AU" sz="1400" b="1" kern="1200">
            <a:latin typeface="Century Gothic"/>
            <a:cs typeface="Century Gothic"/>
          </a:endParaRP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400" b="0" kern="1200">
              <a:latin typeface="Century Gothic"/>
            </a:rPr>
            <a:t>Curation tool</a:t>
          </a:r>
          <a:endParaRPr lang="en-AU" sz="1400" b="0" kern="1200" dirty="0">
            <a:latin typeface="Century Gothic" panose="020B0502020202020204" pitchFamily="34" charset="0"/>
          </a:endParaRPr>
        </a:p>
      </dsp:txBody>
      <dsp:txXfrm rot="10800000">
        <a:off x="3984575" y="1423034"/>
        <a:ext cx="1067245" cy="1704292"/>
      </dsp:txXfrm>
    </dsp:sp>
    <dsp:sp modelId="{EFD1C02C-5474-40A6-9D77-AF97E2B46689}">
      <dsp:nvSpPr>
        <dsp:cNvPr id="0" name=""/>
        <dsp:cNvSpPr/>
      </dsp:nvSpPr>
      <dsp:spPr>
        <a:xfrm>
          <a:off x="5211135" y="155018"/>
          <a:ext cx="1125345" cy="1112997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5000" r="-1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5B3081D-9CD1-4E8C-9427-20F649A9D59A}">
      <dsp:nvSpPr>
        <dsp:cNvPr id="0" name=""/>
        <dsp:cNvSpPr/>
      </dsp:nvSpPr>
      <dsp:spPr>
        <a:xfrm rot="10800000">
          <a:off x="5180217" y="1423034"/>
          <a:ext cx="1187182" cy="1739265"/>
        </a:xfrm>
        <a:prstGeom prst="round2SameRect">
          <a:avLst>
            <a:gd name="adj1" fmla="val 10500"/>
            <a:gd name="adj2" fmla="val 0"/>
          </a:avLst>
        </a:prstGeom>
        <a:solidFill>
          <a:schemeClr val="accent1">
            <a:shade val="80000"/>
            <a:hueOff val="349283"/>
            <a:satOff val="-6256"/>
            <a:lumOff val="2658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400" b="1" kern="1200" dirty="0">
              <a:latin typeface="Century Gothic" panose="020B0502020202020204" pitchFamily="34" charset="0"/>
            </a:rPr>
            <a:t>Post-test care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AU" sz="1400" kern="1200" dirty="0">
            <a:latin typeface="Century Gothic" panose="020B0502020202020204" pitchFamily="34" charset="0"/>
          </a:endParaRP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400" kern="1200" dirty="0">
              <a:latin typeface="Century Gothic" panose="020B0502020202020204" pitchFamily="34" charset="0"/>
            </a:rPr>
            <a:t>Clinician Tools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400" kern="1200" dirty="0">
              <a:latin typeface="Century Gothic" panose="020B0502020202020204" pitchFamily="34" charset="0"/>
            </a:rPr>
            <a:t>Patient Tools</a:t>
          </a:r>
          <a:endParaRPr lang="en-US" sz="1400" b="1" kern="1200" dirty="0">
            <a:latin typeface="Century Gothic"/>
            <a:cs typeface="Century Gothic"/>
          </a:endParaRPr>
        </a:p>
      </dsp:txBody>
      <dsp:txXfrm rot="10800000">
        <a:off x="5216727" y="1423034"/>
        <a:ext cx="1114162" cy="170275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List2">
  <dgm:title val=""/>
  <dgm:desc val=""/>
  <dgm:catLst>
    <dgm:cat type="list" pri="11000"/>
    <dgm:cat type="picture" pri="24000"/>
    <dgm:cat type="pictureconvert" pri="2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bkgdShp" refType="w"/>
      <dgm:constr type="h" for="ch" forName="bkgdShp" refType="h" fact="0.45"/>
      <dgm:constr type="t" for="ch" forName="bkgdShp"/>
      <dgm:constr type="w" for="ch" forName="linComp" refType="w" fact="0.94"/>
      <dgm:constr type="h" for="ch" forName="linComp" refType="h"/>
      <dgm:constr type="ctrX" for="ch" forName="linComp" refType="w" fact="0.5"/>
    </dgm:constrLst>
    <dgm:ruleLst/>
    <dgm:choose name="Name1">
      <dgm:if name="Name2" axis="ch" ptType="node" func="cnt" op="gte" val="1">
        <dgm:layoutNode name="bkgdShp" styleLbl="alignAccFollow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linComp">
          <dgm:choose name="Name3">
            <dgm:if name="Name4" func="var" arg="dir" op="equ" val="norm">
              <dgm:alg type="lin"/>
            </dgm:if>
            <dgm:else name="Name5">
              <dgm:alg type="lin">
                <dgm:param type="linDir" val="from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w" for="ch" forName="compNode" refType="w"/>
            <dgm:constr type="h" for="ch" forName="compNode" refType="h"/>
            <dgm:constr type="w" for="ch" ptType="sibTrans" refType="w" refFor="ch" refForName="compNode" fact="0.1"/>
            <dgm:constr type="h" for="ch" ptType="sibTrans" op="equ"/>
            <dgm:constr type="h" for="ch" forName="compNode" op="equ"/>
            <dgm:constr type="primFontSz" for="des" forName="node" op="equ"/>
          </dgm:constrLst>
          <dgm:ruleLst/>
          <dgm:forEach name="nodesForEach" axis="ch" ptType="node">
            <dgm:layoutNode name="compNode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node" refType="w"/>
                <dgm:constr type="h" for="ch" forName="node" refType="h" fact="0.55"/>
                <dgm:constr type="b" for="ch" forName="node" refType="h"/>
                <dgm:constr type="w" for="ch" forName="invisiNode" refType="w" fact="0.75"/>
                <dgm:constr type="h" for="ch" forName="invisiNode" refType="h" fact="0.06"/>
                <dgm:constr type="t" for="ch" forName="invisiNode"/>
                <dgm:constr type="w" for="ch" forName="imagNode" refType="w"/>
                <dgm:constr type="h" for="ch" forName="imagNode" refType="h" fact="0.33"/>
                <dgm:constr type="ctrX" for="ch" forName="imagNode" refType="w" fact="0.5"/>
                <dgm:constr type="t" for="ch" forName="imagNode" refType="h" fact="0.06"/>
              </dgm:constrLst>
              <dgm:ruleLst/>
              <dgm:layoutNode name="node" styleLbl="node1">
                <dgm:varLst>
                  <dgm:bulletEnabled val="1"/>
                </dgm:varLst>
                <dgm:alg type="tx">
                  <dgm:param type="txAnchorVert" val="t"/>
                </dgm:alg>
                <dgm:shape xmlns:r="http://schemas.openxmlformats.org/officeDocument/2006/relationships" rot="180" type="round2Same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primFontSz" val="65"/>
                </dgm:constrLst>
                <dgm:ruleLst>
                  <dgm:rule type="primFontSz" val="5" fact="NaN" max="NaN"/>
                </dgm:ruleLst>
              </dgm:layoutNode>
              <dgm:layoutNode name="invisiNode">
                <dgm:alg type="sp"/>
                <dgm:shape xmlns:r="http://schemas.openxmlformats.org/officeDocument/2006/relationships" type="roundRect" r:blip="" hideGeom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  <dgm:layoutNode name="imagNode" styleLbl="fgImgPlace1">
                <dgm:alg type="sp"/>
                <dgm:shape xmlns:r="http://schemas.openxmlformats.org/officeDocument/2006/relationships" type="roundRect" r:blip="" zOrderOff="-2" blipPhldr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</dgm:layoutNode>
            <dgm:forEach name="sibTransForEach" axis="followSib" ptType="sibTrans" cnt="1">
              <dgm:layoutNode name="sibTrans">
                <dgm:alg type="sp"/>
                <dgm:shape xmlns:r="http://schemas.openxmlformats.org/officeDocument/2006/relationships" type="rect" r:blip="" hideGeom="1">
                  <dgm:adjLst/>
                </dgm:shape>
                <dgm:presOf axis="self"/>
                <dgm:constrLst/>
                <dgm:ruleLst/>
              </dgm:layoutNode>
            </dgm:forEach>
          </dgm:forEach>
        </dgm:layoutNode>
      </dgm:if>
      <dgm:else name="Name6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C6A8FC-09DD-4A02-B0BD-07D6A3A531B7}" type="datetimeFigureOut">
              <a:rPr lang="en-AU" smtClean="0"/>
              <a:t>27/11/2018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1039BA-B666-4059-8A6A-B6D10A4BC24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2579563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Trebuchet MS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Trebuchet MS"/>
              </a:defRPr>
            </a:lvl1pPr>
          </a:lstStyle>
          <a:p>
            <a:fld id="{718AE4B1-16D6-8544-BECF-FB798A12624D}" type="datetimeFigureOut">
              <a:rPr lang="en-US" smtClean="0"/>
              <a:pPr/>
              <a:t>11/27/2018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Trebuchet MS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Trebuchet MS"/>
              </a:defRPr>
            </a:lvl1pPr>
          </a:lstStyle>
          <a:p>
            <a:fld id="{96A83272-D71E-5049-9469-75CCEBDE4F6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43880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Trebuchet MS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Trebuchet MS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Trebuchet MS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Trebuchet MS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Trebuchet MS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Clr>
                <a:srgbClr val="054F94"/>
              </a:buClr>
              <a:defRPr/>
            </a:pPr>
            <a:r>
              <a:rPr lang="en-GB" sz="1800" b="1" dirty="0">
                <a:solidFill>
                  <a:srgbClr val="132222"/>
                </a:solidFill>
                <a:latin typeface="Century Gothic" panose="020B0502020202020204" pitchFamily="34" charset="0"/>
              </a:rPr>
              <a:t>Unparalleled generation of human genetic data</a:t>
            </a:r>
          </a:p>
          <a:p>
            <a:pPr>
              <a:buClr>
                <a:srgbClr val="054F94"/>
              </a:buClr>
              <a:defRPr/>
            </a:pPr>
            <a:endParaRPr lang="en-US" sz="1800" dirty="0">
              <a:solidFill>
                <a:srgbClr val="132222"/>
              </a:solidFill>
              <a:latin typeface="Century Gothic" panose="020B0502020202020204" pitchFamily="34" charset="0"/>
            </a:endParaRPr>
          </a:p>
          <a:p>
            <a:pPr>
              <a:buClr>
                <a:srgbClr val="054F94"/>
              </a:buClr>
              <a:defRPr/>
            </a:pPr>
            <a:r>
              <a:rPr lang="en-US" sz="1800" dirty="0">
                <a:solidFill>
                  <a:srgbClr val="132222"/>
                </a:solidFill>
                <a:latin typeface="Century Gothic" panose="020B0502020202020204" pitchFamily="34" charset="0"/>
              </a:rPr>
              <a:t>Learning from these data, we should accelerate progress in:</a:t>
            </a:r>
          </a:p>
          <a:p>
            <a:pPr>
              <a:buClr>
                <a:srgbClr val="054F94"/>
              </a:buClr>
              <a:defRPr/>
            </a:pPr>
            <a:endParaRPr lang="en-US" sz="1800" dirty="0">
              <a:solidFill>
                <a:srgbClr val="132222"/>
              </a:solidFill>
              <a:latin typeface="Century Gothic" panose="020B0502020202020204" pitchFamily="34" charset="0"/>
            </a:endParaRPr>
          </a:p>
          <a:p>
            <a:pPr lvl="1">
              <a:lnSpc>
                <a:spcPct val="120000"/>
              </a:lnSpc>
              <a:spcBef>
                <a:spcPct val="0"/>
              </a:spcBef>
              <a:buClr>
                <a:srgbClr val="00AEDB"/>
              </a:buClr>
              <a:buFont typeface="Arial" panose="020B0604020202020204" pitchFamily="34" charset="0"/>
              <a:buChar char="•"/>
              <a:defRPr/>
            </a:pPr>
            <a:r>
              <a:rPr lang="en-US" sz="1800" dirty="0">
                <a:solidFill>
                  <a:srgbClr val="132222"/>
                </a:solidFill>
                <a:latin typeface="Century Gothic" panose="020B0502020202020204" pitchFamily="34" charset="0"/>
              </a:rPr>
              <a:t>Understanding the basis of inherited disease</a:t>
            </a:r>
          </a:p>
          <a:p>
            <a:pPr lvl="1">
              <a:lnSpc>
                <a:spcPct val="120000"/>
              </a:lnSpc>
              <a:spcBef>
                <a:spcPct val="0"/>
              </a:spcBef>
              <a:buClr>
                <a:srgbClr val="00AEDB"/>
              </a:buClr>
              <a:buFont typeface="Arial" panose="020B0604020202020204" pitchFamily="34" charset="0"/>
              <a:buChar char="•"/>
              <a:defRPr/>
            </a:pPr>
            <a:r>
              <a:rPr lang="en-US" altLang="en-US" sz="1800" kern="1200" dirty="0">
                <a:solidFill>
                  <a:srgbClr val="132222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More rapid path to </a:t>
            </a:r>
            <a:r>
              <a:rPr lang="en-US" altLang="en-US" sz="1800" kern="1200" dirty="0">
                <a:solidFill>
                  <a:srgbClr val="FF0000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diagnosis</a:t>
            </a:r>
          </a:p>
          <a:p>
            <a:pPr lvl="1">
              <a:lnSpc>
                <a:spcPct val="120000"/>
              </a:lnSpc>
              <a:spcBef>
                <a:spcPct val="0"/>
              </a:spcBef>
              <a:buClr>
                <a:srgbClr val="00AEDB"/>
              </a:buClr>
              <a:buFont typeface="Arial" panose="020B0604020202020204" pitchFamily="34" charset="0"/>
              <a:buChar char="•"/>
              <a:defRPr/>
            </a:pPr>
            <a:r>
              <a:rPr lang="en-US" altLang="en-US" sz="1800" kern="1200" dirty="0">
                <a:solidFill>
                  <a:srgbClr val="132222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Increased emphasis on </a:t>
            </a:r>
            <a:r>
              <a:rPr lang="en-US" altLang="en-US" sz="1800" kern="1200" dirty="0">
                <a:solidFill>
                  <a:srgbClr val="FF0000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prevention, early intervention</a:t>
            </a:r>
          </a:p>
          <a:p>
            <a:pPr lvl="1">
              <a:lnSpc>
                <a:spcPct val="120000"/>
              </a:lnSpc>
              <a:spcBef>
                <a:spcPct val="0"/>
              </a:spcBef>
              <a:buClr>
                <a:srgbClr val="00AEDB"/>
              </a:buClr>
              <a:buFont typeface="Arial" panose="020B0604020202020204" pitchFamily="34" charset="0"/>
              <a:buChar char="•"/>
              <a:defRPr/>
            </a:pPr>
            <a:r>
              <a:rPr lang="en-US" altLang="en-US" sz="1800" kern="1200" dirty="0">
                <a:solidFill>
                  <a:srgbClr val="FF0000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Therapies targeted </a:t>
            </a:r>
            <a:r>
              <a:rPr lang="en-US" altLang="en-US" sz="1800" kern="1200" dirty="0">
                <a:solidFill>
                  <a:srgbClr val="132222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to the individual</a:t>
            </a:r>
          </a:p>
          <a:p>
            <a:pPr marL="742896" lvl="1" indent="-285750">
              <a:buClr>
                <a:srgbClr val="00AEDB"/>
              </a:buClr>
              <a:buFont typeface="Arial" panose="020B0604020202020204" pitchFamily="34" charset="0"/>
              <a:buChar char="•"/>
              <a:defRPr/>
            </a:pPr>
            <a:r>
              <a:rPr lang="en-US" sz="1800" dirty="0">
                <a:solidFill>
                  <a:srgbClr val="132222"/>
                </a:solidFill>
                <a:latin typeface="Century Gothic" panose="020B0502020202020204" pitchFamily="34" charset="0"/>
              </a:rPr>
              <a:t> Identifying targets for drug development</a:t>
            </a:r>
          </a:p>
          <a:p>
            <a:pPr marL="742896" lvl="1" indent="-285750">
              <a:buClr>
                <a:srgbClr val="00AEDB"/>
              </a:buClr>
              <a:buFont typeface="Arial" panose="020B0604020202020204" pitchFamily="34" charset="0"/>
              <a:buChar char="•"/>
              <a:defRPr/>
            </a:pPr>
            <a:r>
              <a:rPr lang="en-US" sz="1800" dirty="0">
                <a:solidFill>
                  <a:srgbClr val="132222"/>
                </a:solidFill>
                <a:latin typeface="Century Gothic" panose="020B0502020202020204" pitchFamily="34" charset="0"/>
              </a:rPr>
              <a:t> Complex common diseases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3272-D71E-5049-9469-75CCEBDE4F69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93179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A83272-D71E-5049-9469-75CCEBDE4F69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66851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3272-D71E-5049-9469-75CCEBDE4F69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45186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Century Gothic" panose="020B0502020202020204" pitchFamily="34" charset="0"/>
              </a:rPr>
              <a:t>Our four Programs are examining the needs of our health-system to adapt to, and implement, genomic medicine …while our 17 Cancer and Rare Disease Flagships serve as demonstrations of the use of genomic medicine in clinical practice …</a:t>
            </a:r>
            <a:endParaRPr lang="en-AU" sz="1200" dirty="0">
              <a:latin typeface="Century Gothic" panose="020B0502020202020204" pitchFamily="34" charset="0"/>
            </a:endParaRPr>
          </a:p>
          <a:p>
            <a:endParaRPr lang="en-US" dirty="0"/>
          </a:p>
          <a:p>
            <a:r>
              <a:rPr lang="en-US" dirty="0"/>
              <a:t>To </a:t>
            </a:r>
            <a:r>
              <a:rPr lang="en-US" dirty="0" err="1"/>
              <a:t>maximise</a:t>
            </a:r>
            <a:r>
              <a:rPr lang="en-US" dirty="0"/>
              <a:t> our impact and ensure a judicious use of resources, many of our Programs and Flagships leverage existing research, with Australian Genomics funding allowing the expansion of scope and activity.  The contributions and collaboration of partner </a:t>
            </a:r>
            <a:r>
              <a:rPr lang="en-US" dirty="0" err="1"/>
              <a:t>organisations</a:t>
            </a:r>
            <a:r>
              <a:rPr lang="en-US" dirty="0"/>
              <a:t> is essential to the application of our research.</a:t>
            </a:r>
            <a:endParaRPr lang="en-AU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3272-D71E-5049-9469-75CCEBDE4F69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86271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62DB6-D5EB-E744-B3B9-173566BBE320}" type="datetimeFigureOut">
              <a:rPr lang="en-US" smtClean="0"/>
              <a:pPr/>
              <a:t>11/27/2018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E3743-1AF2-0847-B3A2-E4CA566DB74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01731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62DB6-D5EB-E744-B3B9-173566BBE320}" type="datetimeFigureOut">
              <a:rPr lang="en-US" smtClean="0"/>
              <a:pPr/>
              <a:t>11/27/2018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E3743-1AF2-0847-B3A2-E4CA566DB74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43099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62DB6-D5EB-E744-B3B9-173566BBE320}" type="datetimeFigureOut">
              <a:rPr lang="en-US" smtClean="0"/>
              <a:pPr/>
              <a:t>11/27/2018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E3743-1AF2-0847-B3A2-E4CA566DB74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05477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2178" y="995102"/>
            <a:ext cx="6927934" cy="3896183"/>
          </a:xfrm>
          <a:prstGeom prst="rect">
            <a:avLst/>
          </a:prstGeom>
        </p:spPr>
      </p:pic>
      <p:sp>
        <p:nvSpPr>
          <p:cNvPr id="29" name="Title 1"/>
          <p:cNvSpPr>
            <a:spLocks noGrp="1"/>
          </p:cNvSpPr>
          <p:nvPr>
            <p:ph type="ctrTitle" hasCustomPrompt="1"/>
          </p:nvPr>
        </p:nvSpPr>
        <p:spPr>
          <a:xfrm>
            <a:off x="556462" y="1294123"/>
            <a:ext cx="6101513" cy="836223"/>
          </a:xfrm>
        </p:spPr>
        <p:txBody>
          <a:bodyPr anchor="b">
            <a:normAutofit/>
          </a:bodyPr>
          <a:lstStyle>
            <a:lvl1pPr marL="0" indent="0" algn="l">
              <a:defRPr sz="2625" baseline="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br>
              <a:rPr lang="en-US" dirty="0"/>
            </a:br>
            <a:r>
              <a:rPr lang="en-US" dirty="0"/>
              <a:t>Cover Main heading – Black, allow</a:t>
            </a:r>
            <a:br>
              <a:rPr lang="en-US" dirty="0"/>
            </a:br>
            <a:r>
              <a:rPr lang="en-US" dirty="0"/>
              <a:t>for max. two lines in Trebuchet 35pt</a:t>
            </a:r>
          </a:p>
        </p:txBody>
      </p:sp>
      <p:sp>
        <p:nvSpPr>
          <p:cNvPr id="3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68495" y="2165962"/>
            <a:ext cx="4280231" cy="530909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 baseline="0">
                <a:solidFill>
                  <a:schemeClr val="tx1">
                    <a:lumMod val="50000"/>
                  </a:schemeClr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 heading – Allow for maximum two lines </a:t>
            </a:r>
            <a:br>
              <a:rPr lang="en-US" dirty="0"/>
            </a:br>
            <a:r>
              <a:rPr lang="en-US" dirty="0"/>
              <a:t>in Trebuchet 16pt</a:t>
            </a:r>
          </a:p>
        </p:txBody>
      </p:sp>
      <p:pic>
        <p:nvPicPr>
          <p:cNvPr id="31" name="Picture 30" descr="MCRI_Logo_Colour.png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227"/>
          <a:stretch/>
        </p:blipFill>
        <p:spPr>
          <a:xfrm>
            <a:off x="549966" y="354297"/>
            <a:ext cx="1316936" cy="693579"/>
          </a:xfrm>
          <a:prstGeom prst="rect">
            <a:avLst/>
          </a:prstGeom>
        </p:spPr>
      </p:pic>
      <p:sp>
        <p:nvSpPr>
          <p:cNvPr id="32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568495" y="2696871"/>
            <a:ext cx="2487527" cy="234781"/>
          </a:xfrm>
        </p:spPr>
        <p:txBody>
          <a:bodyPr/>
          <a:lstStyle>
            <a:lvl1pPr>
              <a:defRPr sz="105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DD.MM.YY - Trebuchet 14pt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557703" y="4791357"/>
            <a:ext cx="534254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900" dirty="0"/>
              <a:t>@ Murdoch</a:t>
            </a:r>
            <a:r>
              <a:rPr lang="en-AU" sz="900" baseline="0" dirty="0"/>
              <a:t> Children’s Research Institute, 2017</a:t>
            </a:r>
            <a:endParaRPr lang="en-AU" sz="900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6022" y="4062385"/>
            <a:ext cx="2363624" cy="617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8275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6822748" y="4883855"/>
            <a:ext cx="2057400" cy="157251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Trebuchet MS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A6E3743-1AF2-0847-B3A2-E4CA566DB742}" type="slidenum">
              <a:rPr lang="en-US" sz="900" smtClean="0">
                <a:solidFill>
                  <a:srgbClr val="000000"/>
                </a:solidFill>
              </a:rPr>
              <a:pPr/>
              <a:t>‹#›</a:t>
            </a:fld>
            <a:endParaRPr lang="en-US" sz="900" dirty="0">
              <a:solidFill>
                <a:srgbClr val="000000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556461" y="263941"/>
            <a:ext cx="7949865" cy="589547"/>
          </a:xfrm>
        </p:spPr>
        <p:txBody>
          <a:bodyPr anchor="ctr">
            <a:noAutofit/>
          </a:bodyPr>
          <a:lstStyle>
            <a:lvl1pPr>
              <a:defRPr sz="2100" baseline="0">
                <a:solidFill>
                  <a:srgbClr val="45B2DB"/>
                </a:solidFill>
              </a:defRPr>
            </a:lvl1pPr>
          </a:lstStyle>
          <a:p>
            <a:r>
              <a:rPr lang="en-AU" dirty="0"/>
              <a:t>Page Heading – Trebuchet 28pt, MCRI Blue</a:t>
            </a:r>
            <a:br>
              <a:rPr lang="en-AU" dirty="0"/>
            </a:br>
            <a:r>
              <a:rPr lang="en-AU" dirty="0"/>
              <a:t>Allow for maximum two lines</a:t>
            </a:r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628650" y="955004"/>
            <a:ext cx="7877676" cy="0"/>
          </a:xfrm>
          <a:prstGeom prst="line">
            <a:avLst/>
          </a:prstGeom>
          <a:ln w="9525" cmpd="sng">
            <a:solidFill>
              <a:srgbClr val="45B2D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>
            <a:off x="628650" y="4781587"/>
            <a:ext cx="7877676" cy="966"/>
          </a:xfrm>
          <a:prstGeom prst="line">
            <a:avLst/>
          </a:prstGeom>
          <a:ln w="9525" cmpd="sng">
            <a:solidFill>
              <a:srgbClr val="45B2D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542925" y="4839488"/>
            <a:ext cx="5993878" cy="231555"/>
          </a:xfrm>
        </p:spPr>
        <p:txBody>
          <a:bodyPr>
            <a:noAutofit/>
          </a:bodyPr>
          <a:lstStyle>
            <a:lvl1pPr>
              <a:defRPr sz="900" baseline="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AU" dirty="0"/>
              <a:t>Citation, reference, notes – Trebuchet 12pt, Black</a:t>
            </a:r>
            <a:endParaRPr lang="en-US" dirty="0"/>
          </a:p>
        </p:txBody>
      </p:sp>
      <p:sp>
        <p:nvSpPr>
          <p:cNvPr id="10" name="Text Placeholder 12"/>
          <p:cNvSpPr>
            <a:spLocks noGrp="1"/>
          </p:cNvSpPr>
          <p:nvPr>
            <p:ph type="body" sz="quarter" idx="17" hasCustomPrompt="1"/>
          </p:nvPr>
        </p:nvSpPr>
        <p:spPr>
          <a:xfrm>
            <a:off x="542925" y="1056307"/>
            <a:ext cx="7962900" cy="3399647"/>
          </a:xfrm>
        </p:spPr>
        <p:txBody>
          <a:bodyPr>
            <a:noAutofit/>
          </a:bodyPr>
          <a:lstStyle>
            <a:lvl1pPr marL="214313" marR="0" indent="-214313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§"/>
              <a:tabLst/>
              <a:defRPr sz="1350" baseline="0">
                <a:solidFill>
                  <a:schemeClr val="tx1">
                    <a:lumMod val="50000"/>
                  </a:schemeClr>
                </a:solidFill>
              </a:defRPr>
            </a:lvl1pPr>
            <a:lvl4pPr marL="214313" marR="0" indent="-214313" algn="l" defTabSz="685800" rtl="0" eaLnBrk="1" fontAlgn="auto" latinLnBrk="0" hangingPunct="1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45B2DB"/>
              </a:buClr>
              <a:buSzTx/>
              <a:buFont typeface="Wingdings" panose="05000000000000000000" pitchFamily="2" charset="2"/>
              <a:buChar char="§"/>
              <a:tabLst/>
              <a:defRPr sz="1350">
                <a:solidFill>
                  <a:schemeClr val="tx1">
                    <a:lumMod val="50000"/>
                  </a:schemeClr>
                </a:solidFill>
              </a:defRPr>
            </a:lvl4pPr>
            <a:lvl5pPr marL="687515" indent="-214313">
              <a:buFont typeface="Wingdings" panose="05000000000000000000" pitchFamily="2" charset="2"/>
              <a:buChar char="§"/>
              <a:defRPr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Body Copy – Trebuchet, 18pt, Black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6536803" y="4455955"/>
            <a:ext cx="2031356" cy="615089"/>
            <a:chOff x="8715737" y="5941272"/>
            <a:chExt cx="2708475" cy="820119"/>
          </a:xfrm>
        </p:grpSpPr>
        <p:sp>
          <p:nvSpPr>
            <p:cNvPr id="15" name="Rectangle 14"/>
            <p:cNvSpPr/>
            <p:nvPr userDrawn="1"/>
          </p:nvSpPr>
          <p:spPr>
            <a:xfrm>
              <a:off x="8715737" y="5941272"/>
              <a:ext cx="2708475" cy="82011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>
                <a:solidFill>
                  <a:srgbClr val="FFFFFF"/>
                </a:solidFill>
                <a:latin typeface="Trebuchet MS"/>
              </a:endParaRPr>
            </a:p>
          </p:txBody>
        </p:sp>
        <p:pic>
          <p:nvPicPr>
            <p:cNvPr id="16" name="Picture 15" descr="Campus_Excellence_In.png"/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809180" y="6032670"/>
              <a:ext cx="2554375" cy="6674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546529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86618" y="1047876"/>
            <a:ext cx="6816534" cy="3833534"/>
          </a:xfrm>
          <a:prstGeom prst="rect">
            <a:avLst/>
          </a:prstGeom>
        </p:spPr>
      </p:pic>
      <p:sp>
        <p:nvSpPr>
          <p:cNvPr id="29" name="Title 1"/>
          <p:cNvSpPr>
            <a:spLocks noGrp="1"/>
          </p:cNvSpPr>
          <p:nvPr>
            <p:ph type="ctrTitle" hasCustomPrompt="1"/>
          </p:nvPr>
        </p:nvSpPr>
        <p:spPr>
          <a:xfrm>
            <a:off x="556462" y="1294123"/>
            <a:ext cx="6101513" cy="836223"/>
          </a:xfrm>
        </p:spPr>
        <p:txBody>
          <a:bodyPr anchor="b">
            <a:normAutofit/>
          </a:bodyPr>
          <a:lstStyle>
            <a:lvl1pPr marL="0" indent="0" algn="l">
              <a:defRPr sz="2625" baseline="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br>
              <a:rPr lang="en-US" dirty="0"/>
            </a:br>
            <a:r>
              <a:rPr lang="en-US" dirty="0"/>
              <a:t>Cover Main heading – Black, allow</a:t>
            </a:r>
            <a:br>
              <a:rPr lang="en-US" dirty="0"/>
            </a:br>
            <a:r>
              <a:rPr lang="en-US" dirty="0"/>
              <a:t>for max. two lines in Trebuchet 35pt</a:t>
            </a:r>
          </a:p>
        </p:txBody>
      </p:sp>
      <p:sp>
        <p:nvSpPr>
          <p:cNvPr id="3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68495" y="2165962"/>
            <a:ext cx="4280231" cy="530909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 baseline="0">
                <a:solidFill>
                  <a:srgbClr val="000000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 heading – Allow for maximum two lines</a:t>
            </a:r>
            <a:br>
              <a:rPr lang="en-US" dirty="0"/>
            </a:br>
            <a:r>
              <a:rPr lang="en-US" dirty="0"/>
              <a:t>in Trebuchet 16pt</a:t>
            </a:r>
          </a:p>
        </p:txBody>
      </p:sp>
      <p:pic>
        <p:nvPicPr>
          <p:cNvPr id="31" name="Picture 30" descr="MCRI_Logo_Colour.png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227"/>
          <a:stretch/>
        </p:blipFill>
        <p:spPr>
          <a:xfrm>
            <a:off x="549966" y="354297"/>
            <a:ext cx="1316936" cy="693579"/>
          </a:xfrm>
          <a:prstGeom prst="rect">
            <a:avLst/>
          </a:prstGeom>
        </p:spPr>
      </p:pic>
      <p:sp>
        <p:nvSpPr>
          <p:cNvPr id="32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568495" y="2696871"/>
            <a:ext cx="2487527" cy="234781"/>
          </a:xfrm>
        </p:spPr>
        <p:txBody>
          <a:bodyPr/>
          <a:lstStyle>
            <a:lvl1pPr>
              <a:defRPr sz="105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DD.MM.YY - Trebuchet 14pt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557703" y="4791357"/>
            <a:ext cx="534254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900" dirty="0"/>
              <a:t>@ Murdoch</a:t>
            </a:r>
            <a:r>
              <a:rPr lang="en-AU" sz="900" baseline="0" dirty="0"/>
              <a:t> Children’s Research Institute, 2017</a:t>
            </a:r>
            <a:endParaRPr lang="en-AU" sz="900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6022" y="4062385"/>
            <a:ext cx="2363624" cy="617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6265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iStock_000040965646_Large.jp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" y="-1"/>
            <a:ext cx="9144002" cy="5143501"/>
          </a:xfrm>
          <a:prstGeom prst="rect">
            <a:avLst/>
          </a:prstGeom>
        </p:spPr>
      </p:pic>
      <p:sp>
        <p:nvSpPr>
          <p:cNvPr id="23" name="Title 1"/>
          <p:cNvSpPr>
            <a:spLocks noGrp="1"/>
          </p:cNvSpPr>
          <p:nvPr>
            <p:ph type="ctrTitle" hasCustomPrompt="1"/>
          </p:nvPr>
        </p:nvSpPr>
        <p:spPr>
          <a:xfrm>
            <a:off x="556462" y="1294123"/>
            <a:ext cx="6048875" cy="836223"/>
          </a:xfrm>
        </p:spPr>
        <p:txBody>
          <a:bodyPr anchor="b">
            <a:normAutofit/>
          </a:bodyPr>
          <a:lstStyle>
            <a:lvl1pPr marL="0" indent="0" algn="l">
              <a:defRPr sz="2625" baseline="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br>
              <a:rPr lang="en-US" dirty="0"/>
            </a:br>
            <a:r>
              <a:rPr lang="en-US" dirty="0"/>
              <a:t>Cover Main heading – Black, allow</a:t>
            </a:r>
            <a:br>
              <a:rPr lang="en-US" dirty="0"/>
            </a:br>
            <a:r>
              <a:rPr lang="en-US" dirty="0"/>
              <a:t>for max. two lines in Trebuchet 35pt</a:t>
            </a:r>
          </a:p>
        </p:txBody>
      </p:sp>
      <p:sp>
        <p:nvSpPr>
          <p:cNvPr id="2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68495" y="2165962"/>
            <a:ext cx="4280231" cy="530909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 baseline="0">
                <a:solidFill>
                  <a:schemeClr val="tx1">
                    <a:lumMod val="50000"/>
                  </a:schemeClr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 heading – Allow for maximum two lines in </a:t>
            </a:r>
            <a:br>
              <a:rPr lang="en-US" dirty="0"/>
            </a:br>
            <a:r>
              <a:rPr lang="en-US" dirty="0"/>
              <a:t>Trebuchet 16pt</a:t>
            </a:r>
          </a:p>
        </p:txBody>
      </p:sp>
      <p:pic>
        <p:nvPicPr>
          <p:cNvPr id="25" name="Picture 24" descr="MCRI_Logo_Colour.png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227"/>
          <a:stretch/>
        </p:blipFill>
        <p:spPr>
          <a:xfrm>
            <a:off x="549966" y="354297"/>
            <a:ext cx="1316936" cy="693579"/>
          </a:xfrm>
          <a:prstGeom prst="rect">
            <a:avLst/>
          </a:prstGeom>
        </p:spPr>
      </p:pic>
      <p:sp>
        <p:nvSpPr>
          <p:cNvPr id="26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568495" y="2696871"/>
            <a:ext cx="2487527" cy="234781"/>
          </a:xfrm>
        </p:spPr>
        <p:txBody>
          <a:bodyPr/>
          <a:lstStyle>
            <a:lvl1pPr>
              <a:defRPr sz="105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DD.MM.YY - Trebuchet 14pt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557703" y="4791357"/>
            <a:ext cx="534254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900" dirty="0"/>
              <a:t>@ Murdoch</a:t>
            </a:r>
            <a:r>
              <a:rPr lang="en-AU" sz="900" baseline="0" dirty="0"/>
              <a:t> Children’s Research Institute, 2017</a:t>
            </a:r>
            <a:endParaRPr lang="en-AU" sz="900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6022" y="4062385"/>
            <a:ext cx="2363624" cy="617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2808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iStock_000000236824_Medium.jp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0"/>
            <a:ext cx="9143999" cy="5143500"/>
          </a:xfrm>
          <a:prstGeom prst="rect">
            <a:avLst/>
          </a:prstGeom>
        </p:spPr>
      </p:pic>
      <p:grpSp>
        <p:nvGrpSpPr>
          <p:cNvPr id="12" name="Group 11"/>
          <p:cNvGrpSpPr/>
          <p:nvPr userDrawn="1"/>
        </p:nvGrpSpPr>
        <p:grpSpPr>
          <a:xfrm>
            <a:off x="547796" y="374831"/>
            <a:ext cx="1297211" cy="693579"/>
            <a:chOff x="6836367" y="0"/>
            <a:chExt cx="4634688" cy="2478024"/>
          </a:xfrm>
        </p:grpSpPr>
        <p:pic>
          <p:nvPicPr>
            <p:cNvPr id="7" name="Picture 6" descr="MCRI_Logo_Colour.png"/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836367" y="0"/>
              <a:ext cx="2378143" cy="2478024"/>
            </a:xfrm>
            <a:prstGeom prst="rect">
              <a:avLst/>
            </a:prstGeom>
          </p:spPr>
        </p:pic>
        <p:pic>
          <p:nvPicPr>
            <p:cNvPr id="9" name="Picture 8" descr="MCRI_Logo_Reversed.png"/>
            <p:cNvPicPr>
              <a:picLocks noChangeAspect="1"/>
            </p:cNvPicPr>
            <p:nvPr userDrawn="1"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214510" y="0"/>
              <a:ext cx="2256545" cy="2478024"/>
            </a:xfrm>
            <a:prstGeom prst="rect">
              <a:avLst/>
            </a:prstGeom>
          </p:spPr>
        </p:pic>
      </p:grpSp>
      <p:sp>
        <p:nvSpPr>
          <p:cNvPr id="28" name="Title 1"/>
          <p:cNvSpPr>
            <a:spLocks noGrp="1"/>
          </p:cNvSpPr>
          <p:nvPr>
            <p:ph type="ctrTitle" hasCustomPrompt="1"/>
          </p:nvPr>
        </p:nvSpPr>
        <p:spPr>
          <a:xfrm>
            <a:off x="556462" y="1294123"/>
            <a:ext cx="5788219" cy="836223"/>
          </a:xfrm>
        </p:spPr>
        <p:txBody>
          <a:bodyPr anchor="b">
            <a:normAutofit/>
          </a:bodyPr>
          <a:lstStyle>
            <a:lvl1pPr marL="0" indent="0" algn="l">
              <a:defRPr sz="2625" baseline="0">
                <a:solidFill>
                  <a:schemeClr val="bg1"/>
                </a:solidFill>
              </a:defRPr>
            </a:lvl1pPr>
          </a:lstStyle>
          <a:p>
            <a:br>
              <a:rPr lang="en-US" dirty="0"/>
            </a:br>
            <a:r>
              <a:rPr lang="en-US" dirty="0"/>
              <a:t>Cover Main heading – White, allow</a:t>
            </a:r>
            <a:br>
              <a:rPr lang="en-US" dirty="0"/>
            </a:br>
            <a:r>
              <a:rPr lang="en-US" dirty="0"/>
              <a:t>for max. two lines in Trebuchet 35pt</a:t>
            </a:r>
          </a:p>
        </p:txBody>
      </p:sp>
      <p:sp>
        <p:nvSpPr>
          <p:cNvPr id="2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68495" y="2165962"/>
            <a:ext cx="4280231" cy="530909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 heading – Allow for maximum two lines </a:t>
            </a:r>
            <a:br>
              <a:rPr lang="en-US" dirty="0"/>
            </a:br>
            <a:r>
              <a:rPr lang="en-US" dirty="0"/>
              <a:t>in Trebuchet 16pt</a:t>
            </a:r>
          </a:p>
        </p:txBody>
      </p:sp>
      <p:sp>
        <p:nvSpPr>
          <p:cNvPr id="31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568495" y="2696871"/>
            <a:ext cx="2487527" cy="234781"/>
          </a:xfrm>
        </p:spPr>
        <p:txBody>
          <a:bodyPr/>
          <a:lstStyle>
            <a:lvl1pPr>
              <a:defRPr sz="105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DD.MM.YY - Trebuchet 14pt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557703" y="4791357"/>
            <a:ext cx="534254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900" dirty="0">
                <a:solidFill>
                  <a:schemeClr val="bg1"/>
                </a:solidFill>
              </a:rPr>
              <a:t>@ Murdoch</a:t>
            </a:r>
            <a:r>
              <a:rPr lang="en-AU" sz="900" baseline="0" dirty="0">
                <a:solidFill>
                  <a:schemeClr val="bg1"/>
                </a:solidFill>
              </a:rPr>
              <a:t> Children’s Research Institute, 2017</a:t>
            </a:r>
            <a:endParaRPr lang="en-AU" sz="900" dirty="0">
              <a:solidFill>
                <a:schemeClr val="bg1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6022" y="4062385"/>
            <a:ext cx="2363624" cy="617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3294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iStock_000059475808_Large.jp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-268943"/>
            <a:ext cx="9144000" cy="5412443"/>
          </a:xfrm>
          <a:prstGeom prst="rect">
            <a:avLst/>
          </a:prstGeom>
        </p:spPr>
      </p:pic>
      <p:sp>
        <p:nvSpPr>
          <p:cNvPr id="23" name="Title 1"/>
          <p:cNvSpPr>
            <a:spLocks noGrp="1"/>
          </p:cNvSpPr>
          <p:nvPr>
            <p:ph type="ctrTitle" hasCustomPrompt="1"/>
          </p:nvPr>
        </p:nvSpPr>
        <p:spPr>
          <a:xfrm>
            <a:off x="556462" y="1294123"/>
            <a:ext cx="6048875" cy="836223"/>
          </a:xfrm>
        </p:spPr>
        <p:txBody>
          <a:bodyPr anchor="b">
            <a:normAutofit/>
          </a:bodyPr>
          <a:lstStyle>
            <a:lvl1pPr marL="0" indent="0" algn="l">
              <a:defRPr sz="2625" baseline="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br>
              <a:rPr lang="en-US" dirty="0"/>
            </a:br>
            <a:r>
              <a:rPr lang="en-US" dirty="0"/>
              <a:t>Cover Main heading – Black, allow</a:t>
            </a:r>
            <a:br>
              <a:rPr lang="en-US" dirty="0"/>
            </a:br>
            <a:r>
              <a:rPr lang="en-US" dirty="0"/>
              <a:t>for max. two lines in Trebuchet 35pt</a:t>
            </a:r>
          </a:p>
        </p:txBody>
      </p:sp>
      <p:sp>
        <p:nvSpPr>
          <p:cNvPr id="2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68495" y="2165962"/>
            <a:ext cx="4280231" cy="530909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 baseline="0">
                <a:solidFill>
                  <a:schemeClr val="tx1">
                    <a:lumMod val="50000"/>
                  </a:schemeClr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 heading – Allow for maximum two lines </a:t>
            </a:r>
            <a:br>
              <a:rPr lang="en-US" dirty="0"/>
            </a:br>
            <a:r>
              <a:rPr lang="en-US" dirty="0"/>
              <a:t>in Trebuchet 16pt</a:t>
            </a:r>
          </a:p>
        </p:txBody>
      </p:sp>
      <p:pic>
        <p:nvPicPr>
          <p:cNvPr id="25" name="Picture 24" descr="MCRI_Logo_Colour.png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227"/>
          <a:stretch/>
        </p:blipFill>
        <p:spPr>
          <a:xfrm>
            <a:off x="549966" y="354297"/>
            <a:ext cx="1316936" cy="693579"/>
          </a:xfrm>
          <a:prstGeom prst="rect">
            <a:avLst/>
          </a:prstGeom>
        </p:spPr>
      </p:pic>
      <p:sp>
        <p:nvSpPr>
          <p:cNvPr id="26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568495" y="2696871"/>
            <a:ext cx="2487527" cy="234781"/>
          </a:xfrm>
        </p:spPr>
        <p:txBody>
          <a:bodyPr/>
          <a:lstStyle>
            <a:lvl1pPr>
              <a:defRPr sz="105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DD.MM.YY - Trebuchet 14pt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557703" y="4791357"/>
            <a:ext cx="534254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900" dirty="0"/>
              <a:t>@ Murdoch</a:t>
            </a:r>
            <a:r>
              <a:rPr lang="en-AU" sz="900" baseline="0" dirty="0"/>
              <a:t> Children’s Research Institute, 2017</a:t>
            </a:r>
            <a:endParaRPr lang="en-AU" sz="900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6022" y="4062385"/>
            <a:ext cx="2363624" cy="617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9728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MCRI-3917.jp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9144001" cy="5143500"/>
          </a:xfrm>
          <a:prstGeom prst="rect">
            <a:avLst/>
          </a:prstGeom>
        </p:spPr>
      </p:pic>
      <p:grpSp>
        <p:nvGrpSpPr>
          <p:cNvPr id="12" name="Group 11"/>
          <p:cNvGrpSpPr/>
          <p:nvPr userDrawn="1"/>
        </p:nvGrpSpPr>
        <p:grpSpPr>
          <a:xfrm>
            <a:off x="547796" y="374831"/>
            <a:ext cx="1297211" cy="693579"/>
            <a:chOff x="6836367" y="0"/>
            <a:chExt cx="4634688" cy="2478024"/>
          </a:xfrm>
        </p:grpSpPr>
        <p:pic>
          <p:nvPicPr>
            <p:cNvPr id="7" name="Picture 6" descr="MCRI_Logo_Colour.png"/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836367" y="0"/>
              <a:ext cx="2378143" cy="2478024"/>
            </a:xfrm>
            <a:prstGeom prst="rect">
              <a:avLst/>
            </a:prstGeom>
          </p:spPr>
        </p:pic>
        <p:pic>
          <p:nvPicPr>
            <p:cNvPr id="9" name="Picture 8" descr="MCRI_Logo_Reversed.png"/>
            <p:cNvPicPr>
              <a:picLocks noChangeAspect="1"/>
            </p:cNvPicPr>
            <p:nvPr userDrawn="1"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214510" y="0"/>
              <a:ext cx="2256545" cy="2478024"/>
            </a:xfrm>
            <a:prstGeom prst="rect">
              <a:avLst/>
            </a:prstGeom>
          </p:spPr>
        </p:pic>
      </p:grpSp>
      <p:sp>
        <p:nvSpPr>
          <p:cNvPr id="28" name="Title 1"/>
          <p:cNvSpPr>
            <a:spLocks noGrp="1"/>
          </p:cNvSpPr>
          <p:nvPr>
            <p:ph type="ctrTitle" hasCustomPrompt="1"/>
          </p:nvPr>
        </p:nvSpPr>
        <p:spPr>
          <a:xfrm>
            <a:off x="556462" y="1294123"/>
            <a:ext cx="5788219" cy="836223"/>
          </a:xfrm>
        </p:spPr>
        <p:txBody>
          <a:bodyPr anchor="b">
            <a:normAutofit/>
          </a:bodyPr>
          <a:lstStyle>
            <a:lvl1pPr marL="0" indent="0" algn="l">
              <a:defRPr sz="2625" baseline="0">
                <a:solidFill>
                  <a:schemeClr val="bg1"/>
                </a:solidFill>
              </a:defRPr>
            </a:lvl1pPr>
          </a:lstStyle>
          <a:p>
            <a:br>
              <a:rPr lang="en-US" dirty="0"/>
            </a:br>
            <a:r>
              <a:rPr lang="en-US" dirty="0"/>
              <a:t>Cover Main heading – White, allow</a:t>
            </a:r>
            <a:br>
              <a:rPr lang="en-US" dirty="0"/>
            </a:br>
            <a:r>
              <a:rPr lang="en-US" dirty="0"/>
              <a:t>for max. two lines in Trebuchet 35pt</a:t>
            </a:r>
          </a:p>
        </p:txBody>
      </p:sp>
      <p:sp>
        <p:nvSpPr>
          <p:cNvPr id="2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68495" y="2165962"/>
            <a:ext cx="4280231" cy="530909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 heading – Allow for maximum two lines </a:t>
            </a:r>
            <a:br>
              <a:rPr lang="en-US" dirty="0"/>
            </a:br>
            <a:r>
              <a:rPr lang="en-US" dirty="0"/>
              <a:t>in Trebuchet 16pt</a:t>
            </a:r>
          </a:p>
        </p:txBody>
      </p:sp>
      <p:sp>
        <p:nvSpPr>
          <p:cNvPr id="31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568495" y="2696871"/>
            <a:ext cx="2487527" cy="234781"/>
          </a:xfrm>
        </p:spPr>
        <p:txBody>
          <a:bodyPr/>
          <a:lstStyle>
            <a:lvl1pPr>
              <a:defRPr sz="105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DD.MM.YY - Trebuchet 14pt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557703" y="4791357"/>
            <a:ext cx="534254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900" dirty="0">
                <a:solidFill>
                  <a:schemeClr val="bg1"/>
                </a:solidFill>
              </a:rPr>
              <a:t>@ Murdoch</a:t>
            </a:r>
            <a:r>
              <a:rPr lang="en-AU" sz="900" baseline="0" dirty="0">
                <a:solidFill>
                  <a:schemeClr val="bg1"/>
                </a:solidFill>
              </a:rPr>
              <a:t> Children’s Research Institute, 2017</a:t>
            </a:r>
            <a:endParaRPr lang="en-AU" sz="900" dirty="0">
              <a:solidFill>
                <a:schemeClr val="bg1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6022" y="4062385"/>
            <a:ext cx="2363624" cy="617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33288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MCRI-4346.jp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9144001" cy="5143500"/>
          </a:xfrm>
          <a:prstGeom prst="rect">
            <a:avLst/>
          </a:prstGeom>
        </p:spPr>
      </p:pic>
      <p:grpSp>
        <p:nvGrpSpPr>
          <p:cNvPr id="12" name="Group 11"/>
          <p:cNvGrpSpPr/>
          <p:nvPr userDrawn="1"/>
        </p:nvGrpSpPr>
        <p:grpSpPr>
          <a:xfrm>
            <a:off x="547796" y="374831"/>
            <a:ext cx="1297211" cy="693579"/>
            <a:chOff x="6836367" y="0"/>
            <a:chExt cx="4634688" cy="2478024"/>
          </a:xfrm>
        </p:grpSpPr>
        <p:pic>
          <p:nvPicPr>
            <p:cNvPr id="7" name="Picture 6" descr="MCRI_Logo_Colour.png"/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836367" y="0"/>
              <a:ext cx="2378143" cy="2478024"/>
            </a:xfrm>
            <a:prstGeom prst="rect">
              <a:avLst/>
            </a:prstGeom>
          </p:spPr>
        </p:pic>
        <p:pic>
          <p:nvPicPr>
            <p:cNvPr id="9" name="Picture 8" descr="MCRI_Logo_Reversed.png"/>
            <p:cNvPicPr>
              <a:picLocks noChangeAspect="1"/>
            </p:cNvPicPr>
            <p:nvPr userDrawn="1"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214510" y="0"/>
              <a:ext cx="2256545" cy="2478024"/>
            </a:xfrm>
            <a:prstGeom prst="rect">
              <a:avLst/>
            </a:prstGeom>
          </p:spPr>
        </p:pic>
      </p:grpSp>
      <p:sp>
        <p:nvSpPr>
          <p:cNvPr id="28" name="Title 1"/>
          <p:cNvSpPr>
            <a:spLocks noGrp="1"/>
          </p:cNvSpPr>
          <p:nvPr>
            <p:ph type="ctrTitle" hasCustomPrompt="1"/>
          </p:nvPr>
        </p:nvSpPr>
        <p:spPr>
          <a:xfrm>
            <a:off x="556462" y="1294123"/>
            <a:ext cx="5788219" cy="836223"/>
          </a:xfrm>
        </p:spPr>
        <p:txBody>
          <a:bodyPr anchor="b">
            <a:normAutofit/>
          </a:bodyPr>
          <a:lstStyle>
            <a:lvl1pPr marL="0" indent="0" algn="l">
              <a:defRPr sz="2625" baseline="0">
                <a:solidFill>
                  <a:schemeClr val="bg1"/>
                </a:solidFill>
              </a:defRPr>
            </a:lvl1pPr>
          </a:lstStyle>
          <a:p>
            <a:br>
              <a:rPr lang="en-US" dirty="0"/>
            </a:br>
            <a:r>
              <a:rPr lang="en-US" dirty="0"/>
              <a:t>Cover Main heading – White, allow</a:t>
            </a:r>
            <a:br>
              <a:rPr lang="en-US" dirty="0"/>
            </a:br>
            <a:r>
              <a:rPr lang="en-US" dirty="0"/>
              <a:t>for max. two lines in Trebuchet 35pt</a:t>
            </a:r>
          </a:p>
        </p:txBody>
      </p:sp>
      <p:sp>
        <p:nvSpPr>
          <p:cNvPr id="2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68495" y="2165962"/>
            <a:ext cx="4280231" cy="530909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 heading – Allow for maximum two lines </a:t>
            </a:r>
            <a:br>
              <a:rPr lang="en-US" dirty="0"/>
            </a:br>
            <a:r>
              <a:rPr lang="en-US" dirty="0"/>
              <a:t>in Trebuchet 16pt</a:t>
            </a:r>
          </a:p>
        </p:txBody>
      </p:sp>
      <p:sp>
        <p:nvSpPr>
          <p:cNvPr id="31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568495" y="2696871"/>
            <a:ext cx="2487527" cy="234781"/>
          </a:xfrm>
        </p:spPr>
        <p:txBody>
          <a:bodyPr/>
          <a:lstStyle>
            <a:lvl1pPr>
              <a:defRPr sz="105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DD.MM.YY - Trebuchet 14pt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557703" y="4791357"/>
            <a:ext cx="534254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900" dirty="0">
                <a:solidFill>
                  <a:schemeClr val="bg1"/>
                </a:solidFill>
              </a:rPr>
              <a:t>@ Murdoch</a:t>
            </a:r>
            <a:r>
              <a:rPr lang="en-AU" sz="900" baseline="0" dirty="0">
                <a:solidFill>
                  <a:schemeClr val="bg1"/>
                </a:solidFill>
              </a:rPr>
              <a:t> Children’s Research Institute, 2017</a:t>
            </a:r>
            <a:endParaRPr lang="en-AU" sz="900" dirty="0">
              <a:solidFill>
                <a:schemeClr val="bg1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6022" y="4062385"/>
            <a:ext cx="2363624" cy="617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0789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62DB6-D5EB-E744-B3B9-173566BBE320}" type="datetimeFigureOut">
              <a:rPr lang="en-US" smtClean="0"/>
              <a:pPr/>
              <a:t>11/27/2018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E3743-1AF2-0847-B3A2-E4CA566DB74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753617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2" y="-36095"/>
            <a:ext cx="9131970" cy="5197642"/>
          </a:xfrm>
          <a:prstGeom prst="rect">
            <a:avLst/>
          </a:prstGeom>
        </p:spPr>
      </p:pic>
      <p:grpSp>
        <p:nvGrpSpPr>
          <p:cNvPr id="12" name="Group 11"/>
          <p:cNvGrpSpPr/>
          <p:nvPr userDrawn="1"/>
        </p:nvGrpSpPr>
        <p:grpSpPr>
          <a:xfrm>
            <a:off x="547796" y="374831"/>
            <a:ext cx="1297211" cy="693579"/>
            <a:chOff x="6836367" y="0"/>
            <a:chExt cx="4634688" cy="2478024"/>
          </a:xfrm>
        </p:grpSpPr>
        <p:pic>
          <p:nvPicPr>
            <p:cNvPr id="7" name="Picture 6" descr="MCRI_Logo_Colour.png"/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836367" y="0"/>
              <a:ext cx="2378143" cy="2478024"/>
            </a:xfrm>
            <a:prstGeom prst="rect">
              <a:avLst/>
            </a:prstGeom>
          </p:spPr>
        </p:pic>
        <p:pic>
          <p:nvPicPr>
            <p:cNvPr id="9" name="Picture 8" descr="MCRI_Logo_Reversed.png"/>
            <p:cNvPicPr>
              <a:picLocks noChangeAspect="1"/>
            </p:cNvPicPr>
            <p:nvPr userDrawn="1"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214510" y="0"/>
              <a:ext cx="2256545" cy="2478024"/>
            </a:xfrm>
            <a:prstGeom prst="rect">
              <a:avLst/>
            </a:prstGeom>
          </p:spPr>
        </p:pic>
      </p:grpSp>
      <p:sp>
        <p:nvSpPr>
          <p:cNvPr id="28" name="Title 1"/>
          <p:cNvSpPr>
            <a:spLocks noGrp="1"/>
          </p:cNvSpPr>
          <p:nvPr>
            <p:ph type="ctrTitle" hasCustomPrompt="1"/>
          </p:nvPr>
        </p:nvSpPr>
        <p:spPr>
          <a:xfrm>
            <a:off x="556462" y="1294123"/>
            <a:ext cx="5788219" cy="836223"/>
          </a:xfrm>
        </p:spPr>
        <p:txBody>
          <a:bodyPr anchor="b">
            <a:normAutofit/>
          </a:bodyPr>
          <a:lstStyle>
            <a:lvl1pPr marL="0" indent="0" algn="l">
              <a:defRPr sz="2625" baseline="0">
                <a:solidFill>
                  <a:schemeClr val="bg1"/>
                </a:solidFill>
              </a:defRPr>
            </a:lvl1pPr>
          </a:lstStyle>
          <a:p>
            <a:br>
              <a:rPr lang="en-US" dirty="0"/>
            </a:br>
            <a:r>
              <a:rPr lang="en-US" dirty="0"/>
              <a:t>Cover Main heading – White, allow</a:t>
            </a:r>
            <a:br>
              <a:rPr lang="en-US" dirty="0"/>
            </a:br>
            <a:r>
              <a:rPr lang="en-US" dirty="0"/>
              <a:t>for max. two lines in Trebuchet 35pt</a:t>
            </a:r>
          </a:p>
        </p:txBody>
      </p:sp>
      <p:sp>
        <p:nvSpPr>
          <p:cNvPr id="2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68495" y="2165962"/>
            <a:ext cx="4280231" cy="530909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 heading – Allow for maximum two lines </a:t>
            </a:r>
            <a:br>
              <a:rPr lang="en-US" dirty="0"/>
            </a:br>
            <a:r>
              <a:rPr lang="en-US" dirty="0"/>
              <a:t>in Trebuchet 16pt</a:t>
            </a:r>
          </a:p>
        </p:txBody>
      </p:sp>
      <p:sp>
        <p:nvSpPr>
          <p:cNvPr id="31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568495" y="2696871"/>
            <a:ext cx="2487527" cy="234781"/>
          </a:xfrm>
        </p:spPr>
        <p:txBody>
          <a:bodyPr/>
          <a:lstStyle>
            <a:lvl1pPr>
              <a:defRPr sz="105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DD.MM.YY - Trebuchet 14pt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557703" y="4791357"/>
            <a:ext cx="534254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900" dirty="0">
                <a:solidFill>
                  <a:schemeClr val="bg1"/>
                </a:solidFill>
              </a:rPr>
              <a:t>@ Murdoch</a:t>
            </a:r>
            <a:r>
              <a:rPr lang="en-AU" sz="900" baseline="0" dirty="0">
                <a:solidFill>
                  <a:schemeClr val="bg1"/>
                </a:solidFill>
              </a:rPr>
              <a:t> Children’s Research Institute, 2017</a:t>
            </a:r>
            <a:endParaRPr lang="en-AU" sz="900" dirty="0">
              <a:solidFill>
                <a:schemeClr val="bg1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6022" y="4062385"/>
            <a:ext cx="2363624" cy="617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26265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iStock_000011328819_Medium.jp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52997" y="411870"/>
            <a:ext cx="4153348" cy="4294384"/>
          </a:xfrm>
          <a:prstGeom prst="rect">
            <a:avLst/>
          </a:prstGeom>
        </p:spPr>
      </p:pic>
      <p:pic>
        <p:nvPicPr>
          <p:cNvPr id="9" name="Picture 8" descr="MCRI_Logo_Colour.png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227"/>
          <a:stretch/>
        </p:blipFill>
        <p:spPr>
          <a:xfrm>
            <a:off x="549967" y="4076374"/>
            <a:ext cx="1316936" cy="693579"/>
          </a:xfrm>
          <a:prstGeom prst="rect">
            <a:avLst/>
          </a:prstGeom>
        </p:spPr>
      </p:pic>
      <p:sp>
        <p:nvSpPr>
          <p:cNvPr id="11" name="TextBox 10"/>
          <p:cNvSpPr txBox="1"/>
          <p:nvPr userDrawn="1"/>
        </p:nvSpPr>
        <p:spPr>
          <a:xfrm>
            <a:off x="565483" y="1032354"/>
            <a:ext cx="4006517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2700" b="1" dirty="0">
                <a:solidFill>
                  <a:srgbClr val="45B2DB"/>
                </a:solidFill>
              </a:rPr>
              <a:t>We want all children</a:t>
            </a:r>
            <a:br>
              <a:rPr lang="en-US" sz="2700" b="1" dirty="0">
                <a:solidFill>
                  <a:srgbClr val="45B2DB"/>
                </a:solidFill>
              </a:rPr>
            </a:br>
            <a:r>
              <a:rPr lang="en-US" sz="2700" b="1" dirty="0">
                <a:solidFill>
                  <a:srgbClr val="45B2DB"/>
                </a:solidFill>
              </a:rPr>
              <a:t>to have the opportunity</a:t>
            </a:r>
            <a:br>
              <a:rPr lang="en-US" sz="2700" b="1" dirty="0">
                <a:solidFill>
                  <a:srgbClr val="45B2DB"/>
                </a:solidFill>
              </a:rPr>
            </a:br>
            <a:r>
              <a:rPr lang="en-US" sz="2700" b="1" dirty="0">
                <a:solidFill>
                  <a:srgbClr val="45B2DB"/>
                </a:solidFill>
              </a:rPr>
              <a:t>to live a healthy and</a:t>
            </a:r>
            <a:br>
              <a:rPr lang="en-US" sz="2700" b="1" dirty="0">
                <a:solidFill>
                  <a:srgbClr val="45B2DB"/>
                </a:solidFill>
              </a:rPr>
            </a:br>
            <a:r>
              <a:rPr lang="en-US" sz="2700" b="1" dirty="0">
                <a:solidFill>
                  <a:srgbClr val="45B2DB"/>
                </a:solidFill>
              </a:rPr>
              <a:t>fulfilled life</a:t>
            </a:r>
            <a:endParaRPr lang="en-AU" sz="2700" b="1" dirty="0">
              <a:solidFill>
                <a:srgbClr val="45B2DB"/>
              </a:solidFill>
            </a:endParaRPr>
          </a:p>
        </p:txBody>
      </p:sp>
      <p:sp>
        <p:nvSpPr>
          <p:cNvPr id="12" name="Rectangle 11"/>
          <p:cNvSpPr/>
          <p:nvPr userDrawn="1"/>
        </p:nvSpPr>
        <p:spPr>
          <a:xfrm>
            <a:off x="565484" y="2702207"/>
            <a:ext cx="1186543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chemeClr val="tx1"/>
                </a:solidFill>
              </a:rPr>
              <a:t>Our Purpose</a:t>
            </a:r>
            <a:endParaRPr lang="en-AU" sz="1350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MCRI_Logo_Colour.pn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227"/>
          <a:stretch/>
        </p:blipFill>
        <p:spPr>
          <a:xfrm>
            <a:off x="7495889" y="4076374"/>
            <a:ext cx="1316936" cy="693579"/>
          </a:xfrm>
          <a:prstGeom prst="rect">
            <a:avLst/>
          </a:prstGeom>
        </p:spPr>
      </p:pic>
      <p:pic>
        <p:nvPicPr>
          <p:cNvPr id="9" name="Picture 8" descr="MCRI photo - no cost (2).jpg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9366" y="405448"/>
            <a:ext cx="2430960" cy="3757800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2979802" y="345291"/>
            <a:ext cx="1032655" cy="2482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1013" b="1" dirty="0">
                <a:solidFill>
                  <a:srgbClr val="45B2DB"/>
                </a:solidFill>
              </a:rPr>
              <a:t>Our Manifesto</a:t>
            </a:r>
            <a:endParaRPr lang="en-AU" sz="1013" b="1" dirty="0">
              <a:solidFill>
                <a:srgbClr val="45B2DB"/>
              </a:solidFill>
            </a:endParaRPr>
          </a:p>
        </p:txBody>
      </p:sp>
      <p:sp>
        <p:nvSpPr>
          <p:cNvPr id="11" name="Rectangle 10"/>
          <p:cNvSpPr/>
          <p:nvPr userDrawn="1"/>
        </p:nvSpPr>
        <p:spPr>
          <a:xfrm>
            <a:off x="2991833" y="626880"/>
            <a:ext cx="6055915" cy="37138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lnSpc>
                <a:spcPct val="100000"/>
              </a:lnSpc>
              <a:spcAft>
                <a:spcPts val="750"/>
              </a:spcAft>
              <a:buNone/>
            </a:pPr>
            <a:r>
              <a:rPr lang="en-AU" sz="135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 believe that for every question there’s an answer,</a:t>
            </a:r>
          </a:p>
          <a:p>
            <a:pPr marL="0" indent="0">
              <a:lnSpc>
                <a:spcPct val="100000"/>
              </a:lnSpc>
              <a:spcAft>
                <a:spcPts val="750"/>
              </a:spcAft>
              <a:buNone/>
            </a:pPr>
            <a:r>
              <a:rPr lang="en-AU" sz="135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 every child’s illness there must be a cure,</a:t>
            </a:r>
          </a:p>
          <a:p>
            <a:pPr marL="0" indent="0">
              <a:lnSpc>
                <a:spcPct val="100000"/>
              </a:lnSpc>
              <a:spcAft>
                <a:spcPts val="750"/>
              </a:spcAft>
              <a:buNone/>
            </a:pPr>
            <a:r>
              <a:rPr lang="en-AU" sz="135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 every obstacle there must be a way around.</a:t>
            </a:r>
          </a:p>
          <a:p>
            <a:pPr marL="0" indent="0">
              <a:lnSpc>
                <a:spcPct val="100000"/>
              </a:lnSpc>
              <a:spcAft>
                <a:spcPts val="750"/>
              </a:spcAft>
              <a:buNone/>
            </a:pPr>
            <a:r>
              <a:rPr lang="en-AU" sz="135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What inspires us is asking the big questions </a:t>
            </a:r>
            <a:r>
              <a:rPr lang="en-AU" sz="1350" dirty="0">
                <a:latin typeface="Calibri"/>
                <a:ea typeface="Calibri"/>
                <a:cs typeface="Times New Roman"/>
              </a:rPr>
              <a:t>–</a:t>
            </a:r>
            <a:r>
              <a:rPr lang="en-AU" sz="1350" dirty="0"/>
              <a:t> </a:t>
            </a:r>
            <a:r>
              <a:rPr lang="en-AU" sz="135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</a:p>
          <a:p>
            <a:pPr marL="0" indent="0">
              <a:lnSpc>
                <a:spcPct val="100000"/>
              </a:lnSpc>
              <a:spcAft>
                <a:spcPts val="750"/>
              </a:spcAft>
              <a:buNone/>
            </a:pPr>
            <a:r>
              <a:rPr lang="en-AU" sz="135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Why is it so? Why does it happen? How can we fix it?</a:t>
            </a:r>
          </a:p>
          <a:p>
            <a:pPr marL="0" indent="0">
              <a:lnSpc>
                <a:spcPct val="100000"/>
              </a:lnSpc>
              <a:spcAft>
                <a:spcPts val="750"/>
              </a:spcAft>
              <a:buNone/>
            </a:pPr>
            <a:r>
              <a:rPr lang="en-AU" sz="135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What motivates us is tackling the big issues affecting children’s health.</a:t>
            </a:r>
          </a:p>
          <a:p>
            <a:pPr marL="0" indent="0">
              <a:lnSpc>
                <a:spcPct val="100000"/>
              </a:lnSpc>
              <a:spcAft>
                <a:spcPts val="750"/>
              </a:spcAft>
              <a:buNone/>
            </a:pPr>
            <a:r>
              <a:rPr lang="en-AU" sz="135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 believe every child deserves a healthy start to life.</a:t>
            </a:r>
          </a:p>
          <a:p>
            <a:pPr marL="0" indent="0">
              <a:lnSpc>
                <a:spcPct val="100000"/>
              </a:lnSpc>
              <a:spcAft>
                <a:spcPts val="750"/>
              </a:spcAft>
              <a:buNone/>
            </a:pPr>
            <a:r>
              <a:rPr lang="en-AU" sz="135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 believe in the power of curiosity, cleverness and cutting-edge research.</a:t>
            </a:r>
          </a:p>
          <a:p>
            <a:pPr marL="0" indent="0">
              <a:lnSpc>
                <a:spcPct val="100000"/>
              </a:lnSpc>
              <a:spcAft>
                <a:spcPts val="750"/>
              </a:spcAft>
              <a:buNone/>
            </a:pPr>
            <a:r>
              <a:rPr lang="en-AU" sz="135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Together we will change the world.</a:t>
            </a:r>
          </a:p>
          <a:p>
            <a:pPr marL="0" indent="0">
              <a:lnSpc>
                <a:spcPct val="100000"/>
              </a:lnSpc>
              <a:spcAft>
                <a:spcPts val="750"/>
              </a:spcAft>
              <a:buNone/>
            </a:pPr>
            <a:r>
              <a:rPr lang="en-AU" sz="135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 every child can have a childhood.</a:t>
            </a:r>
          </a:p>
          <a:p>
            <a:pPr marL="0" indent="0">
              <a:lnSpc>
                <a:spcPct val="100000"/>
              </a:lnSpc>
              <a:spcAft>
                <a:spcPts val="750"/>
              </a:spcAft>
              <a:buNone/>
            </a:pPr>
            <a:r>
              <a:rPr lang="en-AU" sz="135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 every child can grow to reach their full potential.</a:t>
            </a:r>
          </a:p>
          <a:p>
            <a:pPr marL="0" indent="0">
              <a:lnSpc>
                <a:spcPct val="100000"/>
              </a:lnSpc>
              <a:spcAft>
                <a:spcPts val="750"/>
              </a:spcAft>
              <a:buNone/>
            </a:pPr>
            <a:r>
              <a:rPr lang="en-AU" sz="135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Children are at the heart of everything we do.</a:t>
            </a: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mcri.div.ws.lime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1" name="Slide Number Placeholder 5"/>
          <p:cNvSpPr txBox="1">
            <a:spLocks/>
          </p:cNvSpPr>
          <p:nvPr userDrawn="1"/>
        </p:nvSpPr>
        <p:spPr>
          <a:xfrm>
            <a:off x="6822748" y="4883855"/>
            <a:ext cx="2057400" cy="157251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Trebuchet MS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A6E3743-1AF2-0847-B3A2-E4CA566DB742}" type="slidenum">
              <a:rPr lang="en-US" sz="900" smtClean="0">
                <a:solidFill>
                  <a:srgbClr val="000000"/>
                </a:solidFill>
              </a:rPr>
              <a:pPr/>
              <a:t>‹#›</a:t>
            </a:fld>
            <a:endParaRPr lang="en-US" sz="900" dirty="0">
              <a:solidFill>
                <a:srgbClr val="000000"/>
              </a:solidFill>
            </a:endParaRP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551698" y="926307"/>
            <a:ext cx="6271049" cy="766681"/>
          </a:xfrm>
        </p:spPr>
        <p:txBody>
          <a:bodyPr>
            <a:noAutofit/>
          </a:bodyPr>
          <a:lstStyle>
            <a:lvl1pPr>
              <a:defRPr sz="2625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Divider Heading - </a:t>
            </a:r>
            <a:r>
              <a:rPr lang="en-AU" dirty="0"/>
              <a:t>Trebuchet 35pt, allow for maximum 2 lines, MCRI White</a:t>
            </a:r>
            <a:endParaRPr 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551260" y="1717051"/>
            <a:ext cx="5487591" cy="612305"/>
          </a:xfrm>
        </p:spPr>
        <p:txBody>
          <a:bodyPr>
            <a:noAutofit/>
          </a:bodyPr>
          <a:lstStyle>
            <a:lvl1pPr>
              <a:defRPr sz="1875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Divider Sub Heading - </a:t>
            </a:r>
            <a:r>
              <a:rPr lang="en-AU" dirty="0"/>
              <a:t>Trebuchet 25pt, MCRI White, allow for maximum 2 lines</a:t>
            </a:r>
            <a:endParaRPr lang="en-US" dirty="0"/>
          </a:p>
        </p:txBody>
      </p:sp>
      <p:pic>
        <p:nvPicPr>
          <p:cNvPr id="12" name="Picture 11" descr="Campus_Excellence_In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1260" y="4383287"/>
            <a:ext cx="1915781" cy="500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58974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mcri.div.ws.org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1" name="Slide Number Placeholder 5"/>
          <p:cNvSpPr txBox="1">
            <a:spLocks/>
          </p:cNvSpPr>
          <p:nvPr userDrawn="1"/>
        </p:nvSpPr>
        <p:spPr>
          <a:xfrm>
            <a:off x="6822748" y="4883855"/>
            <a:ext cx="2057400" cy="157251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Trebuchet MS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A6E3743-1AF2-0847-B3A2-E4CA566DB742}" type="slidenum">
              <a:rPr lang="en-US" sz="900" smtClean="0">
                <a:solidFill>
                  <a:srgbClr val="000000"/>
                </a:solidFill>
              </a:rPr>
              <a:pPr/>
              <a:t>‹#›</a:t>
            </a:fld>
            <a:endParaRPr lang="en-US" sz="900" dirty="0">
              <a:solidFill>
                <a:srgbClr val="000000"/>
              </a:solidFill>
            </a:endParaRPr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551698" y="926307"/>
            <a:ext cx="6271049" cy="766681"/>
          </a:xfrm>
        </p:spPr>
        <p:txBody>
          <a:bodyPr>
            <a:noAutofit/>
          </a:bodyPr>
          <a:lstStyle>
            <a:lvl1pPr>
              <a:defRPr sz="2625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Divider Heading - </a:t>
            </a:r>
            <a:r>
              <a:rPr lang="en-AU" dirty="0"/>
              <a:t>Trebuchet 35pt, allow for maximum 2 lines, MCRI White</a:t>
            </a:r>
            <a:endParaRPr 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551260" y="1717051"/>
            <a:ext cx="5487591" cy="612305"/>
          </a:xfrm>
        </p:spPr>
        <p:txBody>
          <a:bodyPr>
            <a:noAutofit/>
          </a:bodyPr>
          <a:lstStyle>
            <a:lvl1pPr>
              <a:defRPr sz="1875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Divider Sub Heading - </a:t>
            </a:r>
            <a:r>
              <a:rPr lang="en-AU" dirty="0"/>
              <a:t>Trebuchet 25pt, MCRI White, allow for maximum 2 lines</a:t>
            </a:r>
            <a:endParaRPr lang="en-US" dirty="0"/>
          </a:p>
        </p:txBody>
      </p:sp>
      <p:pic>
        <p:nvPicPr>
          <p:cNvPr id="8" name="Picture 7" descr="Campus_Excellence_In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1260" y="4383287"/>
            <a:ext cx="1915781" cy="500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34334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mcri.div.ws.grn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1" name="Slide Number Placeholder 5"/>
          <p:cNvSpPr txBox="1">
            <a:spLocks/>
          </p:cNvSpPr>
          <p:nvPr userDrawn="1"/>
        </p:nvSpPr>
        <p:spPr>
          <a:xfrm>
            <a:off x="6822748" y="4883855"/>
            <a:ext cx="2057400" cy="157251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Trebuchet MS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A6E3743-1AF2-0847-B3A2-E4CA566DB742}" type="slidenum">
              <a:rPr lang="en-US" sz="900" smtClean="0">
                <a:solidFill>
                  <a:srgbClr val="000000"/>
                </a:solidFill>
              </a:rPr>
              <a:pPr/>
              <a:t>‹#›</a:t>
            </a:fld>
            <a:endParaRPr lang="en-US" sz="900" dirty="0">
              <a:solidFill>
                <a:srgbClr val="000000"/>
              </a:solidFill>
            </a:endParaRPr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551698" y="926307"/>
            <a:ext cx="6271049" cy="766681"/>
          </a:xfrm>
        </p:spPr>
        <p:txBody>
          <a:bodyPr>
            <a:noAutofit/>
          </a:bodyPr>
          <a:lstStyle>
            <a:lvl1pPr>
              <a:defRPr sz="2625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Divider Heading - </a:t>
            </a:r>
            <a:r>
              <a:rPr lang="en-AU" dirty="0"/>
              <a:t>Trebuchet 35pt, allow for maximum 2 lines, MCRI White</a:t>
            </a:r>
            <a:endParaRPr 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551260" y="1717051"/>
            <a:ext cx="5487591" cy="612305"/>
          </a:xfrm>
        </p:spPr>
        <p:txBody>
          <a:bodyPr>
            <a:noAutofit/>
          </a:bodyPr>
          <a:lstStyle>
            <a:lvl1pPr>
              <a:defRPr sz="1875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Divider Sub Heading - </a:t>
            </a:r>
            <a:r>
              <a:rPr lang="en-AU" dirty="0"/>
              <a:t>Trebuchet 25pt, MCRI White, allow for maximum 2 lines</a:t>
            </a:r>
            <a:endParaRPr lang="en-US" dirty="0"/>
          </a:p>
        </p:txBody>
      </p:sp>
      <p:pic>
        <p:nvPicPr>
          <p:cNvPr id="6" name="Picture 5" descr="Campus_Excellence_In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1260" y="4383287"/>
            <a:ext cx="1915781" cy="500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15817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mcri.div.ws.purp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1" name="Slide Number Placeholder 5"/>
          <p:cNvSpPr txBox="1">
            <a:spLocks/>
          </p:cNvSpPr>
          <p:nvPr userDrawn="1"/>
        </p:nvSpPr>
        <p:spPr>
          <a:xfrm>
            <a:off x="6822748" y="4883855"/>
            <a:ext cx="2057400" cy="157251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Trebuchet MS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A6E3743-1AF2-0847-B3A2-E4CA566DB742}" type="slidenum">
              <a:rPr lang="en-US" sz="900" smtClean="0">
                <a:solidFill>
                  <a:srgbClr val="000000"/>
                </a:solidFill>
              </a:rPr>
              <a:pPr/>
              <a:t>‹#›</a:t>
            </a:fld>
            <a:endParaRPr lang="en-US" sz="900" dirty="0">
              <a:solidFill>
                <a:srgbClr val="000000"/>
              </a:solidFill>
            </a:endParaRPr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551698" y="926307"/>
            <a:ext cx="6271049" cy="766681"/>
          </a:xfrm>
        </p:spPr>
        <p:txBody>
          <a:bodyPr>
            <a:noAutofit/>
          </a:bodyPr>
          <a:lstStyle>
            <a:lvl1pPr>
              <a:defRPr sz="2625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Divider Heading - </a:t>
            </a:r>
            <a:r>
              <a:rPr lang="en-AU" dirty="0"/>
              <a:t>Trebuchet 35pt, allow for maximum 2 lines, MCRI White</a:t>
            </a:r>
            <a:endParaRPr 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551260" y="1717051"/>
            <a:ext cx="5487591" cy="612305"/>
          </a:xfrm>
        </p:spPr>
        <p:txBody>
          <a:bodyPr>
            <a:noAutofit/>
          </a:bodyPr>
          <a:lstStyle>
            <a:lvl1pPr>
              <a:defRPr sz="1875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Divider Sub Heading - </a:t>
            </a:r>
            <a:r>
              <a:rPr lang="en-AU" dirty="0"/>
              <a:t>Trebuchet 25pt, MCRI White, allow for maximum 2 lines</a:t>
            </a:r>
            <a:endParaRPr lang="en-US" dirty="0"/>
          </a:p>
        </p:txBody>
      </p:sp>
      <p:pic>
        <p:nvPicPr>
          <p:cNvPr id="6" name="Picture 5" descr="Campus_Excellence_In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1260" y="4383287"/>
            <a:ext cx="1915781" cy="500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14949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mcri.div.ws.teal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1" name="Slide Number Placeholder 5"/>
          <p:cNvSpPr txBox="1">
            <a:spLocks/>
          </p:cNvSpPr>
          <p:nvPr userDrawn="1"/>
        </p:nvSpPr>
        <p:spPr>
          <a:xfrm>
            <a:off x="6822748" y="4883855"/>
            <a:ext cx="2057400" cy="157251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Trebuchet MS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A6E3743-1AF2-0847-B3A2-E4CA566DB742}" type="slidenum">
              <a:rPr lang="en-US" sz="900" smtClean="0">
                <a:solidFill>
                  <a:srgbClr val="000000"/>
                </a:solidFill>
              </a:rPr>
              <a:pPr/>
              <a:t>‹#›</a:t>
            </a:fld>
            <a:endParaRPr lang="en-US" sz="900" dirty="0">
              <a:solidFill>
                <a:srgbClr val="000000"/>
              </a:solidFill>
            </a:endParaRPr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551698" y="926307"/>
            <a:ext cx="6271049" cy="766681"/>
          </a:xfrm>
        </p:spPr>
        <p:txBody>
          <a:bodyPr>
            <a:noAutofit/>
          </a:bodyPr>
          <a:lstStyle>
            <a:lvl1pPr>
              <a:defRPr sz="2625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Divider Heading - </a:t>
            </a:r>
            <a:r>
              <a:rPr lang="en-AU" dirty="0"/>
              <a:t>Trebuchet 35pt, allow for maximum 2 lines, MCRI White</a:t>
            </a:r>
            <a:endParaRPr 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551260" y="1717051"/>
            <a:ext cx="5487591" cy="612305"/>
          </a:xfrm>
        </p:spPr>
        <p:txBody>
          <a:bodyPr>
            <a:noAutofit/>
          </a:bodyPr>
          <a:lstStyle>
            <a:lvl1pPr>
              <a:defRPr sz="1875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Divider Sub Heading - </a:t>
            </a:r>
            <a:r>
              <a:rPr lang="en-AU" dirty="0"/>
              <a:t>Trebuchet 25pt, MCRI White, allow for maximum 2 lines</a:t>
            </a:r>
            <a:endParaRPr lang="en-US" dirty="0"/>
          </a:p>
        </p:txBody>
      </p:sp>
      <p:pic>
        <p:nvPicPr>
          <p:cNvPr id="6" name="Picture 5" descr="Campus_Excellence_In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1260" y="4383287"/>
            <a:ext cx="1915781" cy="500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41839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mcri.div.ws.yell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1" name="Slide Number Placeholder 5"/>
          <p:cNvSpPr txBox="1">
            <a:spLocks/>
          </p:cNvSpPr>
          <p:nvPr userDrawn="1"/>
        </p:nvSpPr>
        <p:spPr>
          <a:xfrm>
            <a:off x="6822748" y="4883855"/>
            <a:ext cx="2057400" cy="157251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Trebuchet MS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A6E3743-1AF2-0847-B3A2-E4CA566DB742}" type="slidenum">
              <a:rPr lang="en-US" sz="900" smtClean="0">
                <a:solidFill>
                  <a:srgbClr val="000000"/>
                </a:solidFill>
              </a:rPr>
              <a:pPr/>
              <a:t>‹#›</a:t>
            </a:fld>
            <a:endParaRPr lang="en-US" sz="900" dirty="0">
              <a:solidFill>
                <a:srgbClr val="000000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551698" y="926307"/>
            <a:ext cx="6271049" cy="766681"/>
          </a:xfrm>
        </p:spPr>
        <p:txBody>
          <a:bodyPr>
            <a:noAutofit/>
          </a:bodyPr>
          <a:lstStyle>
            <a:lvl1pPr>
              <a:defRPr sz="2625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Divider Heading - </a:t>
            </a:r>
            <a:r>
              <a:rPr lang="en-AU" dirty="0"/>
              <a:t>Trebuchet 35pt, allow for maximum 2 lines, Black</a:t>
            </a:r>
            <a:endParaRPr 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551260" y="1717051"/>
            <a:ext cx="5487591" cy="612305"/>
          </a:xfrm>
        </p:spPr>
        <p:txBody>
          <a:bodyPr>
            <a:noAutofit/>
          </a:bodyPr>
          <a:lstStyle>
            <a:lvl1pPr>
              <a:defRPr sz="1875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Divider Sub Heading - </a:t>
            </a:r>
            <a:r>
              <a:rPr lang="en-AU" dirty="0"/>
              <a:t>Trebuchet 25pt, allow for maximum 2 lines, Black</a:t>
            </a:r>
            <a:endParaRPr lang="en-US" dirty="0"/>
          </a:p>
        </p:txBody>
      </p:sp>
      <p:pic>
        <p:nvPicPr>
          <p:cNvPr id="9" name="Picture 8" descr="Campus_Excellence_In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1260" y="4383287"/>
            <a:ext cx="1915781" cy="500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55936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mcri.div.wsred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1" name="Slide Number Placeholder 5"/>
          <p:cNvSpPr txBox="1">
            <a:spLocks/>
          </p:cNvSpPr>
          <p:nvPr userDrawn="1"/>
        </p:nvSpPr>
        <p:spPr>
          <a:xfrm>
            <a:off x="6822748" y="4883855"/>
            <a:ext cx="2057400" cy="157251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Trebuchet MS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A6E3743-1AF2-0847-B3A2-E4CA566DB742}" type="slidenum">
              <a:rPr lang="en-US" sz="900" smtClean="0">
                <a:solidFill>
                  <a:srgbClr val="000000"/>
                </a:solidFill>
              </a:rPr>
              <a:pPr/>
              <a:t>‹#›</a:t>
            </a:fld>
            <a:endParaRPr lang="en-US" sz="900" dirty="0">
              <a:solidFill>
                <a:srgbClr val="000000"/>
              </a:solidFill>
            </a:endParaRP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551698" y="926307"/>
            <a:ext cx="6271049" cy="766681"/>
          </a:xfrm>
        </p:spPr>
        <p:txBody>
          <a:bodyPr>
            <a:noAutofit/>
          </a:bodyPr>
          <a:lstStyle>
            <a:lvl1pPr>
              <a:defRPr sz="2625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Divider Heading - </a:t>
            </a:r>
            <a:r>
              <a:rPr lang="en-AU" dirty="0"/>
              <a:t>Trebuchet 35pt, allow for maximum 2 lines, MCRI White</a:t>
            </a:r>
            <a:endParaRPr 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551260" y="1717051"/>
            <a:ext cx="5487591" cy="612305"/>
          </a:xfrm>
        </p:spPr>
        <p:txBody>
          <a:bodyPr>
            <a:noAutofit/>
          </a:bodyPr>
          <a:lstStyle>
            <a:lvl1pPr>
              <a:defRPr sz="1875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Divider Sub Heading - </a:t>
            </a:r>
            <a:r>
              <a:rPr lang="en-AU" dirty="0"/>
              <a:t>Trebuchet 25pt, MCRI White, allow for maximum 2 lines</a:t>
            </a:r>
            <a:endParaRPr lang="en-US" dirty="0"/>
          </a:p>
        </p:txBody>
      </p:sp>
      <p:pic>
        <p:nvPicPr>
          <p:cNvPr id="6" name="Picture 5" descr="Campus_Excellence_In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1260" y="4383287"/>
            <a:ext cx="1915781" cy="500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17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62DB6-D5EB-E744-B3B9-173566BBE320}" type="datetimeFigureOut">
              <a:rPr lang="en-US" smtClean="0"/>
              <a:pPr/>
              <a:t>11/27/2018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E3743-1AF2-0847-B3A2-E4CA566DB74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89547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mcri.div.blue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1" name="Slide Number Placeholder 5"/>
          <p:cNvSpPr txBox="1">
            <a:spLocks/>
          </p:cNvSpPr>
          <p:nvPr userDrawn="1"/>
        </p:nvSpPr>
        <p:spPr>
          <a:xfrm>
            <a:off x="6822748" y="4883855"/>
            <a:ext cx="2057400" cy="157251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Trebuchet MS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A6E3743-1AF2-0847-B3A2-E4CA566DB742}" type="slidenum">
              <a:rPr lang="en-US" sz="900" smtClean="0">
                <a:solidFill>
                  <a:srgbClr val="000000"/>
                </a:solidFill>
              </a:rPr>
              <a:pPr/>
              <a:t>‹#›</a:t>
            </a:fld>
            <a:endParaRPr lang="en-US" sz="900" dirty="0">
              <a:solidFill>
                <a:srgbClr val="000000"/>
              </a:solidFill>
            </a:endParaRP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551698" y="926307"/>
            <a:ext cx="6271049" cy="766681"/>
          </a:xfrm>
        </p:spPr>
        <p:txBody>
          <a:bodyPr>
            <a:noAutofit/>
          </a:bodyPr>
          <a:lstStyle>
            <a:lvl1pPr>
              <a:defRPr sz="2625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Divider Heading - </a:t>
            </a:r>
            <a:r>
              <a:rPr lang="en-AU" dirty="0"/>
              <a:t>Trebuchet 35pt, allow for maximum 2 lines, MCRI White</a:t>
            </a:r>
            <a:endParaRPr 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551260" y="1717051"/>
            <a:ext cx="5487591" cy="612305"/>
          </a:xfrm>
        </p:spPr>
        <p:txBody>
          <a:bodyPr>
            <a:noAutofit/>
          </a:bodyPr>
          <a:lstStyle>
            <a:lvl1pPr>
              <a:defRPr sz="1875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Divider Sub Heading - </a:t>
            </a:r>
            <a:r>
              <a:rPr lang="en-AU" dirty="0"/>
              <a:t>Trebuchet 25pt, MCRI White, allow for maximum 2 lines</a:t>
            </a:r>
            <a:endParaRPr lang="en-US" dirty="0"/>
          </a:p>
        </p:txBody>
      </p:sp>
      <p:pic>
        <p:nvPicPr>
          <p:cNvPr id="6" name="Picture 5" descr="Campus_Excellence_In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1260" y="4383287"/>
            <a:ext cx="1915781" cy="500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47913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6822748" y="4883855"/>
            <a:ext cx="2057400" cy="157251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Trebuchet MS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A6E3743-1AF2-0847-B3A2-E4CA566DB742}" type="slidenum">
              <a:rPr lang="en-US" sz="900" smtClean="0">
                <a:solidFill>
                  <a:srgbClr val="000000"/>
                </a:solidFill>
              </a:rPr>
              <a:pPr/>
              <a:t>‹#›</a:t>
            </a:fld>
            <a:endParaRPr lang="en-US" sz="900" dirty="0">
              <a:solidFill>
                <a:srgbClr val="000000"/>
              </a:solidFill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556023" y="1407475"/>
            <a:ext cx="7949803" cy="3015725"/>
          </a:xfrm>
        </p:spPr>
        <p:txBody>
          <a:bodyPr>
            <a:noAutofit/>
          </a:bodyPr>
          <a:lstStyle>
            <a:lvl1pPr marL="214313" marR="0" indent="-214313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§"/>
              <a:tabLst/>
              <a:defRPr sz="1350" baseline="0">
                <a:solidFill>
                  <a:schemeClr val="tx1">
                    <a:lumMod val="50000"/>
                  </a:schemeClr>
                </a:solidFill>
              </a:defRPr>
            </a:lvl1pPr>
            <a:lvl4pPr marL="214313" marR="0" indent="-214313" algn="l" defTabSz="685800" rtl="0" eaLnBrk="1" fontAlgn="auto" latinLnBrk="0" hangingPunct="1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45B2DB"/>
              </a:buClr>
              <a:buSzTx/>
              <a:buFont typeface="Wingdings" panose="05000000000000000000" pitchFamily="2" charset="2"/>
              <a:buChar char="§"/>
              <a:tabLst/>
              <a:defRPr>
                <a:solidFill>
                  <a:schemeClr val="tx1">
                    <a:lumMod val="50000"/>
                  </a:schemeClr>
                </a:solidFill>
              </a:defRPr>
            </a:lvl4pPr>
            <a:lvl5pPr marL="687515" indent="-214313">
              <a:buFont typeface="Wingdings" panose="05000000000000000000" pitchFamily="2" charset="2"/>
              <a:buChar char="§"/>
              <a:defRPr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Body Copy – Trebuchet, 18pt, Black</a:t>
            </a:r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542925" y="1061884"/>
            <a:ext cx="7962900" cy="345592"/>
          </a:xfrm>
        </p:spPr>
        <p:txBody>
          <a:bodyPr>
            <a:noAutofit/>
          </a:bodyPr>
          <a:lstStyle>
            <a:lvl1pPr>
              <a:defRPr sz="1875" baseline="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Sub Heading - </a:t>
            </a:r>
            <a:r>
              <a:rPr lang="en-AU" dirty="0"/>
              <a:t>Trebuchet 25pt, Black, Allow for maximum 1 line</a:t>
            </a:r>
            <a:endParaRPr lang="en-US" dirty="0"/>
          </a:p>
        </p:txBody>
      </p:sp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556461" y="263941"/>
            <a:ext cx="7949865" cy="589547"/>
          </a:xfrm>
        </p:spPr>
        <p:txBody>
          <a:bodyPr anchor="ctr">
            <a:noAutofit/>
          </a:bodyPr>
          <a:lstStyle>
            <a:lvl1pPr>
              <a:defRPr sz="2100" baseline="0">
                <a:solidFill>
                  <a:srgbClr val="45B2DB"/>
                </a:solidFill>
              </a:defRPr>
            </a:lvl1pPr>
          </a:lstStyle>
          <a:p>
            <a:r>
              <a:rPr lang="en-AU" dirty="0"/>
              <a:t>Page Heading – Trebuchet 28pt, MCRI Blue</a:t>
            </a:r>
            <a:br>
              <a:rPr lang="en-AU" dirty="0"/>
            </a:br>
            <a:r>
              <a:rPr lang="en-AU" dirty="0"/>
              <a:t>Allow for maximum two lines</a:t>
            </a:r>
            <a:endParaRPr lang="en-US" dirty="0"/>
          </a:p>
        </p:txBody>
      </p:sp>
      <p:cxnSp>
        <p:nvCxnSpPr>
          <p:cNvPr id="20" name="Straight Connector 19"/>
          <p:cNvCxnSpPr/>
          <p:nvPr userDrawn="1"/>
        </p:nvCxnSpPr>
        <p:spPr>
          <a:xfrm>
            <a:off x="628650" y="955004"/>
            <a:ext cx="7877676" cy="0"/>
          </a:xfrm>
          <a:prstGeom prst="line">
            <a:avLst/>
          </a:prstGeom>
          <a:ln w="9525" cmpd="sng">
            <a:solidFill>
              <a:srgbClr val="45B2D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 userDrawn="1"/>
        </p:nvCxnSpPr>
        <p:spPr>
          <a:xfrm>
            <a:off x="628650" y="4781587"/>
            <a:ext cx="7877676" cy="966"/>
          </a:xfrm>
          <a:prstGeom prst="line">
            <a:avLst/>
          </a:prstGeom>
          <a:ln w="9525" cmpd="sng">
            <a:solidFill>
              <a:srgbClr val="45B2D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Group 1"/>
          <p:cNvGrpSpPr/>
          <p:nvPr userDrawn="1"/>
        </p:nvGrpSpPr>
        <p:grpSpPr>
          <a:xfrm>
            <a:off x="6536803" y="4455955"/>
            <a:ext cx="2031356" cy="615089"/>
            <a:chOff x="8715737" y="5941272"/>
            <a:chExt cx="2708475" cy="820119"/>
          </a:xfrm>
        </p:grpSpPr>
        <p:sp>
          <p:nvSpPr>
            <p:cNvPr id="15" name="Rectangle 14"/>
            <p:cNvSpPr/>
            <p:nvPr/>
          </p:nvSpPr>
          <p:spPr>
            <a:xfrm>
              <a:off x="8715737" y="5941272"/>
              <a:ext cx="2708475" cy="82011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>
                <a:solidFill>
                  <a:srgbClr val="FFFFFF"/>
                </a:solidFill>
                <a:latin typeface="Trebuchet MS"/>
              </a:endParaRPr>
            </a:p>
          </p:txBody>
        </p:sp>
        <p:pic>
          <p:nvPicPr>
            <p:cNvPr id="16" name="Picture 15" descr="Campus_Excellence_In.png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809180" y="6032670"/>
              <a:ext cx="2554375" cy="667424"/>
            </a:xfrm>
            <a:prstGeom prst="rect">
              <a:avLst/>
            </a:prstGeom>
          </p:spPr>
        </p:pic>
      </p:grpSp>
      <p:sp>
        <p:nvSpPr>
          <p:cNvPr id="22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542925" y="4839488"/>
            <a:ext cx="5993878" cy="231555"/>
          </a:xfrm>
        </p:spPr>
        <p:txBody>
          <a:bodyPr>
            <a:noAutofit/>
          </a:bodyPr>
          <a:lstStyle>
            <a:lvl1pPr>
              <a:defRPr sz="9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AU" dirty="0"/>
              <a:t>Citation, reference, notes – Trebuchet 12pt, Black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78782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6822748" y="4883855"/>
            <a:ext cx="2057400" cy="157251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Trebuchet MS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A6E3743-1AF2-0847-B3A2-E4CA566DB742}" type="slidenum">
              <a:rPr lang="en-US" sz="900" smtClean="0">
                <a:solidFill>
                  <a:srgbClr val="000000"/>
                </a:solidFill>
              </a:rPr>
              <a:pPr/>
              <a:t>‹#›</a:t>
            </a:fld>
            <a:endParaRPr lang="en-US" sz="900" dirty="0">
              <a:solidFill>
                <a:srgbClr val="000000"/>
              </a:solidFill>
            </a:endParaRPr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542925" y="1057734"/>
            <a:ext cx="3896729" cy="345591"/>
          </a:xfrm>
        </p:spPr>
        <p:txBody>
          <a:bodyPr>
            <a:noAutofit/>
          </a:bodyPr>
          <a:lstStyle>
            <a:lvl1pPr>
              <a:defRPr sz="1875" baseline="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Sub Heading - </a:t>
            </a:r>
            <a:r>
              <a:rPr lang="en-AU" dirty="0"/>
              <a:t>Trebuchet 25pt </a:t>
            </a:r>
            <a:endParaRPr lang="en-US" dirty="0"/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556023" y="1423797"/>
            <a:ext cx="3883631" cy="3256274"/>
          </a:xfrm>
        </p:spPr>
        <p:txBody>
          <a:bodyPr>
            <a:noAutofit/>
          </a:bodyPr>
          <a:lstStyle>
            <a:lvl1pPr marL="214313" marR="0" indent="-214313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§"/>
              <a:tabLst/>
              <a:defRPr sz="1350" baseline="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Body Copy – Trebuchet, 18pt, Black</a:t>
            </a:r>
          </a:p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4609096" y="1050197"/>
            <a:ext cx="3896729" cy="345591"/>
          </a:xfrm>
        </p:spPr>
        <p:txBody>
          <a:bodyPr>
            <a:noAutofit/>
          </a:bodyPr>
          <a:lstStyle>
            <a:lvl1pPr>
              <a:defRPr sz="1875" baseline="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Sub Heading - </a:t>
            </a:r>
            <a:r>
              <a:rPr lang="en-AU" dirty="0"/>
              <a:t>Trebuchet 25pt </a:t>
            </a:r>
            <a:endParaRPr lang="en-US" dirty="0"/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17" hasCustomPrompt="1"/>
          </p:nvPr>
        </p:nvSpPr>
        <p:spPr>
          <a:xfrm>
            <a:off x="4622194" y="1423797"/>
            <a:ext cx="3883631" cy="3043771"/>
          </a:xfrm>
        </p:spPr>
        <p:txBody>
          <a:bodyPr>
            <a:noAutofit/>
          </a:bodyPr>
          <a:lstStyle>
            <a:lvl1pPr marL="214313" marR="0" indent="-214313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§"/>
              <a:tabLst/>
              <a:defRPr sz="1350" baseline="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Body Copy – Trebuchet, 18pt, Black</a:t>
            </a:r>
          </a:p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556461" y="263941"/>
            <a:ext cx="7949865" cy="589547"/>
          </a:xfrm>
        </p:spPr>
        <p:txBody>
          <a:bodyPr anchor="ctr">
            <a:noAutofit/>
          </a:bodyPr>
          <a:lstStyle>
            <a:lvl1pPr>
              <a:defRPr sz="2100" baseline="0">
                <a:solidFill>
                  <a:srgbClr val="45B2DB"/>
                </a:solidFill>
              </a:defRPr>
            </a:lvl1pPr>
          </a:lstStyle>
          <a:p>
            <a:r>
              <a:rPr lang="en-AU" dirty="0"/>
              <a:t>Page Heading – Trebuchet 28pt, MCRI Blue</a:t>
            </a:r>
            <a:br>
              <a:rPr lang="en-AU" dirty="0"/>
            </a:br>
            <a:r>
              <a:rPr lang="en-AU" dirty="0"/>
              <a:t>Allow for maximum two lines</a:t>
            </a:r>
            <a:endParaRPr lang="en-US" dirty="0"/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628650" y="955004"/>
            <a:ext cx="7877676" cy="0"/>
          </a:xfrm>
          <a:prstGeom prst="line">
            <a:avLst/>
          </a:prstGeom>
          <a:ln w="9525" cmpd="sng">
            <a:solidFill>
              <a:srgbClr val="45B2D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 userDrawn="1"/>
        </p:nvCxnSpPr>
        <p:spPr>
          <a:xfrm>
            <a:off x="628650" y="4781587"/>
            <a:ext cx="7877676" cy="966"/>
          </a:xfrm>
          <a:prstGeom prst="line">
            <a:avLst/>
          </a:prstGeom>
          <a:ln w="9525" cmpd="sng">
            <a:solidFill>
              <a:srgbClr val="45B2D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Group 1"/>
          <p:cNvGrpSpPr/>
          <p:nvPr userDrawn="1"/>
        </p:nvGrpSpPr>
        <p:grpSpPr>
          <a:xfrm>
            <a:off x="6536803" y="4455955"/>
            <a:ext cx="2031356" cy="615089"/>
            <a:chOff x="8715737" y="5941272"/>
            <a:chExt cx="2708475" cy="820119"/>
          </a:xfrm>
        </p:grpSpPr>
        <p:sp>
          <p:nvSpPr>
            <p:cNvPr id="21" name="Rectangle 20"/>
            <p:cNvSpPr/>
            <p:nvPr userDrawn="1"/>
          </p:nvSpPr>
          <p:spPr>
            <a:xfrm>
              <a:off x="8715737" y="5941272"/>
              <a:ext cx="2708475" cy="82011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>
                <a:solidFill>
                  <a:srgbClr val="FFFFFF"/>
                </a:solidFill>
                <a:latin typeface="Trebuchet MS"/>
              </a:endParaRPr>
            </a:p>
          </p:txBody>
        </p:sp>
        <p:pic>
          <p:nvPicPr>
            <p:cNvPr id="22" name="Picture 21" descr="Campus_Excellence_In.png"/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809180" y="6032670"/>
              <a:ext cx="2554375" cy="667424"/>
            </a:xfrm>
            <a:prstGeom prst="rect">
              <a:avLst/>
            </a:prstGeom>
          </p:spPr>
        </p:pic>
      </p:grpSp>
      <p:sp>
        <p:nvSpPr>
          <p:cNvPr id="23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542925" y="4839488"/>
            <a:ext cx="5993878" cy="231555"/>
          </a:xfrm>
        </p:spPr>
        <p:txBody>
          <a:bodyPr>
            <a:noAutofit/>
          </a:bodyPr>
          <a:lstStyle>
            <a:lvl1pPr>
              <a:defRPr sz="900" baseline="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AU" dirty="0"/>
              <a:t>Citation, reference, notes – Trebuchet 12pt, Black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403519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6822748" y="4883855"/>
            <a:ext cx="2057400" cy="157251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Trebuchet MS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A6E3743-1AF2-0847-B3A2-E4CA566DB742}" type="slidenum">
              <a:rPr lang="en-US" sz="900" smtClean="0">
                <a:solidFill>
                  <a:srgbClr val="000000"/>
                </a:solidFill>
              </a:rPr>
              <a:pPr/>
              <a:t>‹#›</a:t>
            </a:fld>
            <a:endParaRPr lang="en-US" sz="900" dirty="0">
              <a:solidFill>
                <a:srgbClr val="000000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4608094" y="1056307"/>
            <a:ext cx="3897731" cy="3399647"/>
          </a:xfrm>
        </p:spPr>
        <p:txBody>
          <a:bodyPr/>
          <a:lstStyle>
            <a:lvl1pPr marL="214313" indent="-214313">
              <a:buClr>
                <a:schemeClr val="accent1"/>
              </a:buClr>
              <a:buFont typeface="Wingdings" panose="05000000000000000000" pitchFamily="2" charset="2"/>
              <a:buChar char="§"/>
              <a:defRPr sz="1350" baseline="0">
                <a:solidFill>
                  <a:schemeClr val="tx1">
                    <a:lumMod val="50000"/>
                  </a:schemeClr>
                </a:solidFill>
              </a:defRPr>
            </a:lvl1pPr>
            <a:lvl4pPr marL="214313" indent="-214313">
              <a:buFont typeface="Wingdings" panose="05000000000000000000" pitchFamily="2" charset="2"/>
              <a:buChar char="§"/>
              <a:defRPr>
                <a:solidFill>
                  <a:schemeClr val="tx1">
                    <a:lumMod val="50000"/>
                  </a:schemeClr>
                </a:solidFill>
              </a:defRPr>
            </a:lvl4pPr>
            <a:lvl5pPr marL="687515" indent="-214313">
              <a:buFont typeface="Wingdings" panose="05000000000000000000" pitchFamily="2" charset="2"/>
              <a:buChar char="§"/>
              <a:defRPr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Body Copy – Trebuchet, 18pt, Black</a:t>
            </a:r>
          </a:p>
          <a:p>
            <a:pPr lvl="4"/>
            <a:endParaRPr lang="en-US" dirty="0"/>
          </a:p>
        </p:txBody>
      </p:sp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556461" y="263941"/>
            <a:ext cx="7949865" cy="589547"/>
          </a:xfrm>
        </p:spPr>
        <p:txBody>
          <a:bodyPr anchor="ctr">
            <a:noAutofit/>
          </a:bodyPr>
          <a:lstStyle>
            <a:lvl1pPr>
              <a:defRPr sz="2100" baseline="0">
                <a:solidFill>
                  <a:srgbClr val="45B2DB"/>
                </a:solidFill>
              </a:defRPr>
            </a:lvl1pPr>
          </a:lstStyle>
          <a:p>
            <a:r>
              <a:rPr lang="en-AU" dirty="0"/>
              <a:t>Page Heading – Trebuchet 28pt, MCRI Blue</a:t>
            </a:r>
            <a:br>
              <a:rPr lang="en-AU" dirty="0"/>
            </a:br>
            <a:r>
              <a:rPr lang="en-AU" dirty="0"/>
              <a:t>Allow for maximum two lines</a:t>
            </a:r>
            <a:endParaRPr lang="en-US" dirty="0"/>
          </a:p>
        </p:txBody>
      </p:sp>
      <p:cxnSp>
        <p:nvCxnSpPr>
          <p:cNvPr id="19" name="Straight Connector 18"/>
          <p:cNvCxnSpPr/>
          <p:nvPr userDrawn="1"/>
        </p:nvCxnSpPr>
        <p:spPr>
          <a:xfrm>
            <a:off x="628650" y="955004"/>
            <a:ext cx="7877676" cy="0"/>
          </a:xfrm>
          <a:prstGeom prst="line">
            <a:avLst/>
          </a:prstGeom>
          <a:ln w="9525" cmpd="sng">
            <a:solidFill>
              <a:srgbClr val="45B2D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 userDrawn="1"/>
        </p:nvCxnSpPr>
        <p:spPr>
          <a:xfrm>
            <a:off x="628650" y="4781587"/>
            <a:ext cx="7877676" cy="966"/>
          </a:xfrm>
          <a:prstGeom prst="line">
            <a:avLst/>
          </a:prstGeom>
          <a:ln w="9525" cmpd="sng">
            <a:solidFill>
              <a:srgbClr val="45B2D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556023" y="1061884"/>
            <a:ext cx="3883631" cy="3618187"/>
          </a:xfrm>
        </p:spPr>
        <p:txBody>
          <a:bodyPr>
            <a:noAutofit/>
          </a:bodyPr>
          <a:lstStyle>
            <a:lvl1pPr marL="214313" marR="0" indent="-214313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§"/>
              <a:tabLst/>
              <a:defRPr sz="1350" baseline="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Body Copy – Trebuchet, 18pt, Black</a:t>
            </a:r>
          </a:p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</p:txBody>
      </p:sp>
      <p:grpSp>
        <p:nvGrpSpPr>
          <p:cNvPr id="2" name="Group 1"/>
          <p:cNvGrpSpPr/>
          <p:nvPr userDrawn="1"/>
        </p:nvGrpSpPr>
        <p:grpSpPr>
          <a:xfrm>
            <a:off x="6536803" y="4455955"/>
            <a:ext cx="2031356" cy="615089"/>
            <a:chOff x="8715737" y="5941272"/>
            <a:chExt cx="2708475" cy="820119"/>
          </a:xfrm>
        </p:grpSpPr>
        <p:sp>
          <p:nvSpPr>
            <p:cNvPr id="12" name="Rectangle 11"/>
            <p:cNvSpPr/>
            <p:nvPr userDrawn="1"/>
          </p:nvSpPr>
          <p:spPr>
            <a:xfrm>
              <a:off x="8715737" y="5941272"/>
              <a:ext cx="2708475" cy="82011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>
                <a:solidFill>
                  <a:srgbClr val="FFFFFF"/>
                </a:solidFill>
                <a:latin typeface="Trebuchet MS"/>
              </a:endParaRPr>
            </a:p>
          </p:txBody>
        </p:sp>
        <p:pic>
          <p:nvPicPr>
            <p:cNvPr id="13" name="Picture 12" descr="Campus_Excellence_In.png"/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809180" y="6032670"/>
              <a:ext cx="2554375" cy="667424"/>
            </a:xfrm>
            <a:prstGeom prst="rect">
              <a:avLst/>
            </a:prstGeom>
          </p:spPr>
        </p:pic>
      </p:grpSp>
      <p:sp>
        <p:nvSpPr>
          <p:cNvPr id="15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542925" y="4839488"/>
            <a:ext cx="5993878" cy="231555"/>
          </a:xfrm>
        </p:spPr>
        <p:txBody>
          <a:bodyPr>
            <a:noAutofit/>
          </a:bodyPr>
          <a:lstStyle>
            <a:lvl1pPr>
              <a:defRPr sz="900" baseline="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AU" dirty="0"/>
              <a:t>Citation, reference, notes – Trebuchet 12pt, Black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513720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6822748" y="4883855"/>
            <a:ext cx="2057400" cy="157251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Trebuchet MS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A6E3743-1AF2-0847-B3A2-E4CA566DB742}" type="slidenum">
              <a:rPr lang="en-US" sz="900" smtClean="0">
                <a:solidFill>
                  <a:srgbClr val="000000"/>
                </a:solidFill>
              </a:rPr>
              <a:pPr/>
              <a:t>‹#›</a:t>
            </a:fld>
            <a:endParaRPr lang="en-US" sz="900" dirty="0">
              <a:solidFill>
                <a:srgbClr val="000000"/>
              </a:solidFill>
            </a:endParaRPr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542925" y="1057734"/>
            <a:ext cx="3896729" cy="345591"/>
          </a:xfrm>
        </p:spPr>
        <p:txBody>
          <a:bodyPr>
            <a:noAutofit/>
          </a:bodyPr>
          <a:lstStyle>
            <a:lvl1pPr>
              <a:defRPr sz="1875" baseline="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Sub Heading - </a:t>
            </a:r>
            <a:r>
              <a:rPr lang="en-AU" dirty="0"/>
              <a:t>Trebuchet 25pt </a:t>
            </a:r>
            <a:endParaRPr 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4609096" y="1050197"/>
            <a:ext cx="3896729" cy="345591"/>
          </a:xfrm>
        </p:spPr>
        <p:txBody>
          <a:bodyPr>
            <a:noAutofit/>
          </a:bodyPr>
          <a:lstStyle>
            <a:lvl1pPr>
              <a:defRPr sz="1875" baseline="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Sub Heading - </a:t>
            </a:r>
            <a:r>
              <a:rPr lang="en-AU" dirty="0"/>
              <a:t>Trebuchet 25pt 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7" hasCustomPrompt="1"/>
          </p:nvPr>
        </p:nvSpPr>
        <p:spPr>
          <a:xfrm>
            <a:off x="628650" y="1500755"/>
            <a:ext cx="3811004" cy="3179316"/>
          </a:xfr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5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AU" dirty="0"/>
              <a:t>Drop Picture here</a:t>
            </a:r>
            <a:endParaRPr lang="en-US" dirty="0"/>
          </a:p>
          <a:p>
            <a:endParaRPr lang="en-US" dirty="0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8" hasCustomPrompt="1"/>
          </p:nvPr>
        </p:nvSpPr>
        <p:spPr>
          <a:xfrm>
            <a:off x="4708201" y="1513884"/>
            <a:ext cx="3797624" cy="2896097"/>
          </a:xfr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5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AU" dirty="0"/>
              <a:t>Drop Picture here</a:t>
            </a:r>
            <a:endParaRPr lang="en-US" dirty="0"/>
          </a:p>
          <a:p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556461" y="263941"/>
            <a:ext cx="7949865" cy="589547"/>
          </a:xfrm>
        </p:spPr>
        <p:txBody>
          <a:bodyPr anchor="ctr">
            <a:noAutofit/>
          </a:bodyPr>
          <a:lstStyle>
            <a:lvl1pPr>
              <a:defRPr sz="2100" baseline="0">
                <a:solidFill>
                  <a:srgbClr val="45B2DB"/>
                </a:solidFill>
              </a:defRPr>
            </a:lvl1pPr>
          </a:lstStyle>
          <a:p>
            <a:r>
              <a:rPr lang="en-AU" dirty="0"/>
              <a:t>Page Heading – Trebuchet 28pt, MCRI Blue</a:t>
            </a:r>
            <a:br>
              <a:rPr lang="en-AU" dirty="0"/>
            </a:br>
            <a:r>
              <a:rPr lang="en-AU" dirty="0"/>
              <a:t>Allow for maximum two lines</a:t>
            </a:r>
            <a:endParaRPr lang="en-US" dirty="0"/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628650" y="955004"/>
            <a:ext cx="7877676" cy="0"/>
          </a:xfrm>
          <a:prstGeom prst="line">
            <a:avLst/>
          </a:prstGeom>
          <a:ln w="9525" cmpd="sng">
            <a:solidFill>
              <a:srgbClr val="45B2D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 userDrawn="1"/>
        </p:nvCxnSpPr>
        <p:spPr>
          <a:xfrm>
            <a:off x="628650" y="4781587"/>
            <a:ext cx="7877676" cy="966"/>
          </a:xfrm>
          <a:prstGeom prst="line">
            <a:avLst/>
          </a:prstGeom>
          <a:ln w="9525" cmpd="sng">
            <a:solidFill>
              <a:srgbClr val="45B2D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Group 1"/>
          <p:cNvGrpSpPr/>
          <p:nvPr userDrawn="1"/>
        </p:nvGrpSpPr>
        <p:grpSpPr>
          <a:xfrm>
            <a:off x="6536803" y="4455955"/>
            <a:ext cx="2031356" cy="615089"/>
            <a:chOff x="8715737" y="5941272"/>
            <a:chExt cx="2708475" cy="820119"/>
          </a:xfrm>
        </p:grpSpPr>
        <p:sp>
          <p:nvSpPr>
            <p:cNvPr id="21" name="Rectangle 20"/>
            <p:cNvSpPr/>
            <p:nvPr userDrawn="1"/>
          </p:nvSpPr>
          <p:spPr>
            <a:xfrm>
              <a:off x="8715737" y="5941272"/>
              <a:ext cx="2708475" cy="82011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>
                <a:solidFill>
                  <a:srgbClr val="FFFFFF"/>
                </a:solidFill>
                <a:latin typeface="Trebuchet MS"/>
              </a:endParaRPr>
            </a:p>
          </p:txBody>
        </p:sp>
        <p:pic>
          <p:nvPicPr>
            <p:cNvPr id="22" name="Picture 21" descr="Campus_Excellence_In.png"/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809180" y="6032670"/>
              <a:ext cx="2554375" cy="667424"/>
            </a:xfrm>
            <a:prstGeom prst="rect">
              <a:avLst/>
            </a:prstGeom>
          </p:spPr>
        </p:pic>
      </p:grpSp>
      <p:sp>
        <p:nvSpPr>
          <p:cNvPr id="23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542925" y="4839488"/>
            <a:ext cx="5993878" cy="231555"/>
          </a:xfrm>
        </p:spPr>
        <p:txBody>
          <a:bodyPr>
            <a:noAutofit/>
          </a:bodyPr>
          <a:lstStyle>
            <a:lvl1pPr>
              <a:defRPr sz="900" baseline="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AU" dirty="0"/>
              <a:t>Citation, reference, notes – Trebuchet 12pt, Black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000583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9" hasCustomPrompt="1"/>
          </p:nvPr>
        </p:nvSpPr>
        <p:spPr>
          <a:xfrm>
            <a:off x="556461" y="1501085"/>
            <a:ext cx="1207025" cy="1496687"/>
          </a:xfrm>
        </p:spPr>
        <p:txBody>
          <a:bodyPr>
            <a:normAutofit/>
          </a:bodyPr>
          <a:lstStyle>
            <a:lvl1pPr>
              <a:defRPr sz="135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AU" dirty="0"/>
              <a:t>Picture</a:t>
            </a:r>
          </a:p>
        </p:txBody>
      </p:sp>
      <p:sp>
        <p:nvSpPr>
          <p:cNvPr id="15" name="Rectangle 14"/>
          <p:cNvSpPr/>
          <p:nvPr userDrawn="1"/>
        </p:nvSpPr>
        <p:spPr>
          <a:xfrm>
            <a:off x="4609096" y="1038182"/>
            <a:ext cx="3896729" cy="359897"/>
          </a:xfrm>
          <a:prstGeom prst="rect">
            <a:avLst/>
          </a:prstGeom>
          <a:solidFill>
            <a:srgbClr val="45B2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013"/>
          </a:p>
        </p:txBody>
      </p:sp>
      <p:sp>
        <p:nvSpPr>
          <p:cNvPr id="3" name="Rectangle 2"/>
          <p:cNvSpPr/>
          <p:nvPr userDrawn="1"/>
        </p:nvSpPr>
        <p:spPr>
          <a:xfrm>
            <a:off x="556461" y="1038182"/>
            <a:ext cx="3896729" cy="344207"/>
          </a:xfrm>
          <a:prstGeom prst="rect">
            <a:avLst/>
          </a:prstGeom>
          <a:solidFill>
            <a:srgbClr val="45B2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013"/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6822748" y="4883855"/>
            <a:ext cx="2057400" cy="157251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Trebuchet MS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A6E3743-1AF2-0847-B3A2-E4CA566DB742}" type="slidenum">
              <a:rPr lang="en-US" sz="900" smtClean="0">
                <a:solidFill>
                  <a:srgbClr val="000000"/>
                </a:solidFill>
              </a:rPr>
              <a:pPr/>
              <a:t>‹#›</a:t>
            </a:fld>
            <a:endParaRPr lang="en-US" sz="900" dirty="0">
              <a:solidFill>
                <a:srgbClr val="000000"/>
              </a:solidFill>
            </a:endParaRPr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542925" y="1038371"/>
            <a:ext cx="3896729" cy="345591"/>
          </a:xfrm>
        </p:spPr>
        <p:txBody>
          <a:bodyPr>
            <a:noAutofit/>
          </a:bodyPr>
          <a:lstStyle>
            <a:lvl1pPr>
              <a:defRPr sz="1875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Sub Heading - </a:t>
            </a:r>
            <a:r>
              <a:rPr lang="en-AU" dirty="0"/>
              <a:t>Trebuchet 25pt </a:t>
            </a:r>
            <a:endParaRPr 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4609096" y="1038371"/>
            <a:ext cx="3896729" cy="345591"/>
          </a:xfrm>
        </p:spPr>
        <p:txBody>
          <a:bodyPr>
            <a:noAutofit/>
          </a:bodyPr>
          <a:lstStyle>
            <a:lvl1pPr>
              <a:defRPr sz="1875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Sub Heading - </a:t>
            </a:r>
            <a:r>
              <a:rPr lang="en-AU" dirty="0"/>
              <a:t>Trebuchet 25pt </a:t>
            </a:r>
            <a:endParaRPr lang="en-US" dirty="0"/>
          </a:p>
        </p:txBody>
      </p:sp>
      <p:sp>
        <p:nvSpPr>
          <p:cNvPr id="20" name="Picture Placeholder 5"/>
          <p:cNvSpPr>
            <a:spLocks noGrp="1"/>
          </p:cNvSpPr>
          <p:nvPr>
            <p:ph type="pic" sz="quarter" idx="23" hasCustomPrompt="1"/>
          </p:nvPr>
        </p:nvSpPr>
        <p:spPr>
          <a:xfrm>
            <a:off x="4611142" y="1490671"/>
            <a:ext cx="1207025" cy="1516576"/>
          </a:xfrm>
        </p:spPr>
        <p:txBody>
          <a:bodyPr>
            <a:normAutofit/>
          </a:bodyPr>
          <a:lstStyle>
            <a:lvl1pPr>
              <a:defRPr sz="135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AU" dirty="0"/>
              <a:t>Picture</a:t>
            </a:r>
          </a:p>
        </p:txBody>
      </p:sp>
      <p:sp>
        <p:nvSpPr>
          <p:cNvPr id="24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1849107" y="1832741"/>
            <a:ext cx="2604083" cy="1172297"/>
          </a:xfrm>
        </p:spPr>
        <p:txBody>
          <a:bodyPr>
            <a:noAutofit/>
          </a:bodyPr>
          <a:lstStyle>
            <a:lvl1pPr marL="214313" marR="0" indent="-214313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§"/>
              <a:tabLst/>
              <a:defRPr sz="1050" baseline="0">
                <a:solidFill>
                  <a:schemeClr val="tx1">
                    <a:lumMod val="50000"/>
                  </a:schemeClr>
                </a:solidFill>
              </a:defRPr>
            </a:lvl1pPr>
            <a:lvl4pPr marL="214313" marR="0" indent="-214313" algn="l" defTabSz="685800" rtl="0" eaLnBrk="1" fontAlgn="auto" latinLnBrk="0" hangingPunct="1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45B2DB"/>
              </a:buClr>
              <a:buSzTx/>
              <a:buFont typeface="Wingdings" panose="05000000000000000000" pitchFamily="2" charset="2"/>
              <a:buChar char="§"/>
              <a:tabLst/>
              <a:defRPr sz="1050">
                <a:solidFill>
                  <a:schemeClr val="tx1">
                    <a:lumMod val="50000"/>
                  </a:schemeClr>
                </a:solidFill>
              </a:defRPr>
            </a:lvl4pPr>
            <a:lvl5pPr marL="687515" indent="-214313">
              <a:buFont typeface="Wingdings" panose="05000000000000000000" pitchFamily="2" charset="2"/>
              <a:buChar char="§"/>
              <a:defRPr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Body Copy – Trebuchet, 14pt, Black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r>
              <a:rPr lang="en-US" dirty="0"/>
              <a:t>Fourth level</a:t>
            </a:r>
          </a:p>
          <a:p>
            <a:pPr marL="214313" marR="0" lvl="3" indent="-214313" algn="l" defTabSz="685800" rtl="0" eaLnBrk="1" fontAlgn="auto" latinLnBrk="0" hangingPunct="1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45B2DB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  <p:sp>
        <p:nvSpPr>
          <p:cNvPr id="22" name="Title 1"/>
          <p:cNvSpPr>
            <a:spLocks noGrp="1"/>
          </p:cNvSpPr>
          <p:nvPr>
            <p:ph type="title" hasCustomPrompt="1"/>
          </p:nvPr>
        </p:nvSpPr>
        <p:spPr>
          <a:xfrm>
            <a:off x="556461" y="263941"/>
            <a:ext cx="7949865" cy="589547"/>
          </a:xfrm>
        </p:spPr>
        <p:txBody>
          <a:bodyPr anchor="ctr">
            <a:noAutofit/>
          </a:bodyPr>
          <a:lstStyle>
            <a:lvl1pPr>
              <a:defRPr sz="2100" baseline="0">
                <a:solidFill>
                  <a:srgbClr val="45B2DB"/>
                </a:solidFill>
              </a:defRPr>
            </a:lvl1pPr>
          </a:lstStyle>
          <a:p>
            <a:r>
              <a:rPr lang="en-AU" dirty="0"/>
              <a:t>Page Heading – Trebuchet 28pt, MCRI Blue</a:t>
            </a:r>
            <a:br>
              <a:rPr lang="en-AU" dirty="0"/>
            </a:br>
            <a:r>
              <a:rPr lang="en-AU" dirty="0"/>
              <a:t>Allow for maximum two lines</a:t>
            </a:r>
            <a:endParaRPr lang="en-US" dirty="0"/>
          </a:p>
        </p:txBody>
      </p:sp>
      <p:cxnSp>
        <p:nvCxnSpPr>
          <p:cNvPr id="23" name="Straight Connector 22"/>
          <p:cNvCxnSpPr/>
          <p:nvPr userDrawn="1"/>
        </p:nvCxnSpPr>
        <p:spPr>
          <a:xfrm>
            <a:off x="628650" y="955004"/>
            <a:ext cx="7877676" cy="0"/>
          </a:xfrm>
          <a:prstGeom prst="line">
            <a:avLst/>
          </a:prstGeom>
          <a:ln w="9525" cmpd="sng">
            <a:solidFill>
              <a:srgbClr val="45B2D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 userDrawn="1"/>
        </p:nvCxnSpPr>
        <p:spPr>
          <a:xfrm>
            <a:off x="628650" y="4781587"/>
            <a:ext cx="7877676" cy="966"/>
          </a:xfrm>
          <a:prstGeom prst="line">
            <a:avLst/>
          </a:prstGeom>
          <a:ln w="9525" cmpd="sng">
            <a:solidFill>
              <a:srgbClr val="45B2D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Picture Placeholder 5"/>
          <p:cNvSpPr>
            <a:spLocks noGrp="1"/>
          </p:cNvSpPr>
          <p:nvPr>
            <p:ph type="pic" sz="quarter" idx="30" hasCustomPrompt="1"/>
          </p:nvPr>
        </p:nvSpPr>
        <p:spPr>
          <a:xfrm>
            <a:off x="552516" y="3176176"/>
            <a:ext cx="1207025" cy="1496687"/>
          </a:xfrm>
        </p:spPr>
        <p:txBody>
          <a:bodyPr>
            <a:normAutofit/>
          </a:bodyPr>
          <a:lstStyle>
            <a:lvl1pPr>
              <a:defRPr sz="135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AU" dirty="0"/>
              <a:t>Picture</a:t>
            </a:r>
          </a:p>
        </p:txBody>
      </p:sp>
      <p:sp>
        <p:nvSpPr>
          <p:cNvPr id="33" name="Picture Placeholder 5"/>
          <p:cNvSpPr>
            <a:spLocks noGrp="1"/>
          </p:cNvSpPr>
          <p:nvPr>
            <p:ph type="pic" sz="quarter" idx="31" hasCustomPrompt="1"/>
          </p:nvPr>
        </p:nvSpPr>
        <p:spPr>
          <a:xfrm>
            <a:off x="4607197" y="3165762"/>
            <a:ext cx="1207025" cy="1516576"/>
          </a:xfrm>
        </p:spPr>
        <p:txBody>
          <a:bodyPr>
            <a:normAutofit/>
          </a:bodyPr>
          <a:lstStyle>
            <a:lvl1pPr>
              <a:defRPr sz="135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AU" dirty="0"/>
              <a:t>Picture</a:t>
            </a:r>
          </a:p>
        </p:txBody>
      </p:sp>
      <p:sp>
        <p:nvSpPr>
          <p:cNvPr id="38" name="Text Placeholder 12"/>
          <p:cNvSpPr>
            <a:spLocks noGrp="1"/>
          </p:cNvSpPr>
          <p:nvPr>
            <p:ph type="body" sz="quarter" idx="34" hasCustomPrompt="1"/>
          </p:nvPr>
        </p:nvSpPr>
        <p:spPr>
          <a:xfrm>
            <a:off x="1845162" y="1488021"/>
            <a:ext cx="2604083" cy="343148"/>
          </a:xfrm>
        </p:spPr>
        <p:txBody>
          <a:bodyPr>
            <a:no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50" b="1" baseline="0">
                <a:solidFill>
                  <a:schemeClr val="accent1"/>
                </a:solidFill>
              </a:defRPr>
            </a:lvl1pPr>
            <a:lvl4pPr marL="214313" marR="0" indent="-214313" algn="l" defTabSz="685800" rtl="0" eaLnBrk="1" fontAlgn="auto" latinLnBrk="0" hangingPunct="1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45B2DB"/>
              </a:buClr>
              <a:buSzTx/>
              <a:buFont typeface="Wingdings" panose="05000000000000000000" pitchFamily="2" charset="2"/>
              <a:buChar char="§"/>
              <a:tabLst/>
              <a:defRPr>
                <a:solidFill>
                  <a:schemeClr val="tx1">
                    <a:lumMod val="50000"/>
                  </a:schemeClr>
                </a:solidFill>
              </a:defRPr>
            </a:lvl4pPr>
            <a:lvl5pPr marL="687515" indent="-214313">
              <a:buFont typeface="Wingdings" panose="05000000000000000000" pitchFamily="2" charset="2"/>
              <a:buChar char="§"/>
              <a:defRPr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Trebuchet, 18pt, Bold, Blue</a:t>
            </a:r>
          </a:p>
        </p:txBody>
      </p:sp>
      <p:sp>
        <p:nvSpPr>
          <p:cNvPr id="39" name="Text Placeholder 12"/>
          <p:cNvSpPr>
            <a:spLocks noGrp="1"/>
          </p:cNvSpPr>
          <p:nvPr>
            <p:ph type="body" sz="quarter" idx="35" hasCustomPrompt="1"/>
          </p:nvPr>
        </p:nvSpPr>
        <p:spPr>
          <a:xfrm>
            <a:off x="5897970" y="1832277"/>
            <a:ext cx="2604083" cy="1172297"/>
          </a:xfrm>
        </p:spPr>
        <p:txBody>
          <a:bodyPr>
            <a:noAutofit/>
          </a:bodyPr>
          <a:lstStyle>
            <a:lvl1pPr marL="214313" marR="0" indent="-214313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§"/>
              <a:tabLst/>
              <a:defRPr sz="1050" baseline="0">
                <a:solidFill>
                  <a:schemeClr val="tx1">
                    <a:lumMod val="50000"/>
                  </a:schemeClr>
                </a:solidFill>
              </a:defRPr>
            </a:lvl1pPr>
            <a:lvl4pPr marL="214313" marR="0" indent="-214313" algn="l" defTabSz="685800" rtl="0" eaLnBrk="1" fontAlgn="auto" latinLnBrk="0" hangingPunct="1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45B2DB"/>
              </a:buClr>
              <a:buSzTx/>
              <a:buFont typeface="Wingdings" panose="05000000000000000000" pitchFamily="2" charset="2"/>
              <a:buChar char="§"/>
              <a:tabLst/>
              <a:defRPr sz="1050">
                <a:solidFill>
                  <a:schemeClr val="tx1">
                    <a:lumMod val="50000"/>
                  </a:schemeClr>
                </a:solidFill>
              </a:defRPr>
            </a:lvl4pPr>
            <a:lvl5pPr marL="687515" indent="-214313">
              <a:buFont typeface="Wingdings" panose="05000000000000000000" pitchFamily="2" charset="2"/>
              <a:buChar char="§"/>
              <a:defRPr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Body Copy – Trebuchet, 14pt, Black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r>
              <a:rPr lang="en-US" dirty="0"/>
              <a:t>Fourth level</a:t>
            </a:r>
          </a:p>
          <a:p>
            <a:pPr marL="214313" marR="0" lvl="3" indent="-214313" algn="l" defTabSz="685800" rtl="0" eaLnBrk="1" fontAlgn="auto" latinLnBrk="0" hangingPunct="1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45B2DB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  <p:sp>
        <p:nvSpPr>
          <p:cNvPr id="40" name="Text Placeholder 12"/>
          <p:cNvSpPr>
            <a:spLocks noGrp="1"/>
          </p:cNvSpPr>
          <p:nvPr>
            <p:ph type="body" sz="quarter" idx="36" hasCustomPrompt="1"/>
          </p:nvPr>
        </p:nvSpPr>
        <p:spPr>
          <a:xfrm>
            <a:off x="5894025" y="1487557"/>
            <a:ext cx="2604083" cy="343148"/>
          </a:xfrm>
        </p:spPr>
        <p:txBody>
          <a:bodyPr>
            <a:no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50" b="1" baseline="0">
                <a:solidFill>
                  <a:schemeClr val="accent1"/>
                </a:solidFill>
              </a:defRPr>
            </a:lvl1pPr>
            <a:lvl4pPr marL="214313" marR="0" indent="-214313" algn="l" defTabSz="685800" rtl="0" eaLnBrk="1" fontAlgn="auto" latinLnBrk="0" hangingPunct="1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45B2DB"/>
              </a:buClr>
              <a:buSzTx/>
              <a:buFont typeface="Wingdings" panose="05000000000000000000" pitchFamily="2" charset="2"/>
              <a:buChar char="§"/>
              <a:tabLst/>
              <a:defRPr>
                <a:solidFill>
                  <a:schemeClr val="tx1">
                    <a:lumMod val="50000"/>
                  </a:schemeClr>
                </a:solidFill>
              </a:defRPr>
            </a:lvl4pPr>
            <a:lvl5pPr marL="687515" indent="-214313">
              <a:buFont typeface="Wingdings" panose="05000000000000000000" pitchFamily="2" charset="2"/>
              <a:buChar char="§"/>
              <a:defRPr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Trebuchet, 18pt, Bold, Blue</a:t>
            </a:r>
          </a:p>
        </p:txBody>
      </p:sp>
      <p:sp>
        <p:nvSpPr>
          <p:cNvPr id="41" name="Text Placeholder 12"/>
          <p:cNvSpPr>
            <a:spLocks noGrp="1"/>
          </p:cNvSpPr>
          <p:nvPr>
            <p:ph type="body" sz="quarter" idx="37" hasCustomPrompt="1"/>
          </p:nvPr>
        </p:nvSpPr>
        <p:spPr>
          <a:xfrm>
            <a:off x="5905687" y="3518705"/>
            <a:ext cx="2604083" cy="937250"/>
          </a:xfrm>
        </p:spPr>
        <p:txBody>
          <a:bodyPr>
            <a:noAutofit/>
          </a:bodyPr>
          <a:lstStyle>
            <a:lvl1pPr marL="214313" marR="0" indent="-214313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§"/>
              <a:tabLst/>
              <a:defRPr sz="1050" baseline="0">
                <a:solidFill>
                  <a:schemeClr val="tx1">
                    <a:lumMod val="50000"/>
                  </a:schemeClr>
                </a:solidFill>
              </a:defRPr>
            </a:lvl1pPr>
            <a:lvl4pPr marL="214313" marR="0" indent="-214313" algn="l" defTabSz="685800" rtl="0" eaLnBrk="1" fontAlgn="auto" latinLnBrk="0" hangingPunct="1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45B2DB"/>
              </a:buClr>
              <a:buSzTx/>
              <a:buFont typeface="Wingdings" panose="05000000000000000000" pitchFamily="2" charset="2"/>
              <a:buChar char="§"/>
              <a:tabLst/>
              <a:defRPr sz="1050">
                <a:solidFill>
                  <a:schemeClr val="tx1">
                    <a:lumMod val="50000"/>
                  </a:schemeClr>
                </a:solidFill>
              </a:defRPr>
            </a:lvl4pPr>
            <a:lvl5pPr marL="687515" indent="-214313">
              <a:buFont typeface="Wingdings" panose="05000000000000000000" pitchFamily="2" charset="2"/>
              <a:buChar char="§"/>
              <a:defRPr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Body Copy – Trebuchet, 14pt, black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r>
              <a:rPr lang="en-US" dirty="0"/>
              <a:t>Fourth level</a:t>
            </a:r>
          </a:p>
          <a:p>
            <a:pPr marL="214313" marR="0" lvl="3" indent="-214313" algn="l" defTabSz="685800" rtl="0" eaLnBrk="1" fontAlgn="auto" latinLnBrk="0" hangingPunct="1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45B2DB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  <p:sp>
        <p:nvSpPr>
          <p:cNvPr id="42" name="Text Placeholder 12"/>
          <p:cNvSpPr>
            <a:spLocks noGrp="1"/>
          </p:cNvSpPr>
          <p:nvPr>
            <p:ph type="body" sz="quarter" idx="38" hasCustomPrompt="1"/>
          </p:nvPr>
        </p:nvSpPr>
        <p:spPr>
          <a:xfrm>
            <a:off x="5901742" y="3173985"/>
            <a:ext cx="2604083" cy="343148"/>
          </a:xfrm>
        </p:spPr>
        <p:txBody>
          <a:bodyPr>
            <a:no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50" b="1" baseline="0">
                <a:solidFill>
                  <a:schemeClr val="accent1"/>
                </a:solidFill>
              </a:defRPr>
            </a:lvl1pPr>
            <a:lvl4pPr marL="214313" marR="0" indent="-214313" algn="l" defTabSz="685800" rtl="0" eaLnBrk="1" fontAlgn="auto" latinLnBrk="0" hangingPunct="1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45B2DB"/>
              </a:buClr>
              <a:buSzTx/>
              <a:buFont typeface="Wingdings" panose="05000000000000000000" pitchFamily="2" charset="2"/>
              <a:buChar char="§"/>
              <a:tabLst/>
              <a:defRPr>
                <a:solidFill>
                  <a:schemeClr val="tx1">
                    <a:lumMod val="50000"/>
                  </a:schemeClr>
                </a:solidFill>
              </a:defRPr>
            </a:lvl4pPr>
            <a:lvl5pPr marL="687515" indent="-214313">
              <a:buFont typeface="Wingdings" panose="05000000000000000000" pitchFamily="2" charset="2"/>
              <a:buChar char="§"/>
              <a:defRPr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Trebuchet, 18pt, Bold, Blue</a:t>
            </a:r>
          </a:p>
        </p:txBody>
      </p:sp>
      <p:sp>
        <p:nvSpPr>
          <p:cNvPr id="43" name="Text Placeholder 12"/>
          <p:cNvSpPr>
            <a:spLocks noGrp="1"/>
          </p:cNvSpPr>
          <p:nvPr>
            <p:ph type="body" sz="quarter" idx="39" hasCustomPrompt="1"/>
          </p:nvPr>
        </p:nvSpPr>
        <p:spPr>
          <a:xfrm>
            <a:off x="1866295" y="3518705"/>
            <a:ext cx="2604083" cy="1172297"/>
          </a:xfrm>
        </p:spPr>
        <p:txBody>
          <a:bodyPr>
            <a:noAutofit/>
          </a:bodyPr>
          <a:lstStyle>
            <a:lvl1pPr marL="214313" marR="0" indent="-214313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§"/>
              <a:tabLst/>
              <a:defRPr sz="1050" baseline="0">
                <a:solidFill>
                  <a:schemeClr val="tx1">
                    <a:lumMod val="50000"/>
                  </a:schemeClr>
                </a:solidFill>
              </a:defRPr>
            </a:lvl1pPr>
            <a:lvl4pPr marL="214313" marR="0" indent="-214313" algn="l" defTabSz="685800" rtl="0" eaLnBrk="1" fontAlgn="auto" latinLnBrk="0" hangingPunct="1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45B2DB"/>
              </a:buClr>
              <a:buSzTx/>
              <a:buFont typeface="Wingdings" panose="05000000000000000000" pitchFamily="2" charset="2"/>
              <a:buChar char="§"/>
              <a:tabLst/>
              <a:defRPr sz="1050">
                <a:solidFill>
                  <a:schemeClr val="tx1">
                    <a:lumMod val="50000"/>
                  </a:schemeClr>
                </a:solidFill>
              </a:defRPr>
            </a:lvl4pPr>
            <a:lvl5pPr marL="687515" indent="-214313">
              <a:buFont typeface="Wingdings" panose="05000000000000000000" pitchFamily="2" charset="2"/>
              <a:buChar char="§"/>
              <a:defRPr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Body Copy – Trebuchet, 14pt, black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r>
              <a:rPr lang="en-US" dirty="0"/>
              <a:t>Fourth level</a:t>
            </a:r>
          </a:p>
          <a:p>
            <a:pPr marL="214313" marR="0" lvl="3" indent="-214313" algn="l" defTabSz="685800" rtl="0" eaLnBrk="1" fontAlgn="auto" latinLnBrk="0" hangingPunct="1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45B2DB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  <p:sp>
        <p:nvSpPr>
          <p:cNvPr id="44" name="Text Placeholder 12"/>
          <p:cNvSpPr>
            <a:spLocks noGrp="1"/>
          </p:cNvSpPr>
          <p:nvPr>
            <p:ph type="body" sz="quarter" idx="40" hasCustomPrompt="1"/>
          </p:nvPr>
        </p:nvSpPr>
        <p:spPr>
          <a:xfrm>
            <a:off x="1862350" y="3173985"/>
            <a:ext cx="2604083" cy="343148"/>
          </a:xfrm>
        </p:spPr>
        <p:txBody>
          <a:bodyPr>
            <a:no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50" b="1" baseline="0">
                <a:solidFill>
                  <a:schemeClr val="accent1"/>
                </a:solidFill>
              </a:defRPr>
            </a:lvl1pPr>
            <a:lvl4pPr marL="214313" marR="0" indent="-214313" algn="l" defTabSz="685800" rtl="0" eaLnBrk="1" fontAlgn="auto" latinLnBrk="0" hangingPunct="1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45B2DB"/>
              </a:buClr>
              <a:buSzTx/>
              <a:buFont typeface="Wingdings" panose="05000000000000000000" pitchFamily="2" charset="2"/>
              <a:buChar char="§"/>
              <a:tabLst/>
              <a:defRPr>
                <a:solidFill>
                  <a:schemeClr val="tx1">
                    <a:lumMod val="50000"/>
                  </a:schemeClr>
                </a:solidFill>
              </a:defRPr>
            </a:lvl4pPr>
            <a:lvl5pPr marL="687515" indent="-214313">
              <a:buFont typeface="Wingdings" panose="05000000000000000000" pitchFamily="2" charset="2"/>
              <a:buChar char="§"/>
              <a:defRPr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Trebuchet, 18pt, Bold, Blue</a:t>
            </a:r>
          </a:p>
        </p:txBody>
      </p:sp>
      <p:grpSp>
        <p:nvGrpSpPr>
          <p:cNvPr id="2" name="Group 1"/>
          <p:cNvGrpSpPr/>
          <p:nvPr userDrawn="1"/>
        </p:nvGrpSpPr>
        <p:grpSpPr>
          <a:xfrm>
            <a:off x="6536803" y="4455955"/>
            <a:ext cx="2031356" cy="615089"/>
            <a:chOff x="8715737" y="5941272"/>
            <a:chExt cx="2708475" cy="820119"/>
          </a:xfrm>
        </p:grpSpPr>
        <p:sp>
          <p:nvSpPr>
            <p:cNvPr id="30" name="Rectangle 29"/>
            <p:cNvSpPr/>
            <p:nvPr userDrawn="1"/>
          </p:nvSpPr>
          <p:spPr>
            <a:xfrm>
              <a:off x="8715737" y="5941272"/>
              <a:ext cx="2708475" cy="82011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>
                <a:solidFill>
                  <a:srgbClr val="FFFFFF"/>
                </a:solidFill>
                <a:latin typeface="Trebuchet MS"/>
              </a:endParaRPr>
            </a:p>
          </p:txBody>
        </p:sp>
        <p:pic>
          <p:nvPicPr>
            <p:cNvPr id="31" name="Picture 30" descr="Campus_Excellence_In.png"/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809180" y="6032670"/>
              <a:ext cx="2554375" cy="667424"/>
            </a:xfrm>
            <a:prstGeom prst="rect">
              <a:avLst/>
            </a:prstGeom>
          </p:spPr>
        </p:pic>
      </p:grpSp>
      <p:sp>
        <p:nvSpPr>
          <p:cNvPr id="34" name="Text Placeholder 5"/>
          <p:cNvSpPr>
            <a:spLocks noGrp="1"/>
          </p:cNvSpPr>
          <p:nvPr>
            <p:ph type="body" sz="quarter" idx="41" hasCustomPrompt="1"/>
          </p:nvPr>
        </p:nvSpPr>
        <p:spPr>
          <a:xfrm>
            <a:off x="542925" y="4839488"/>
            <a:ext cx="5993878" cy="231555"/>
          </a:xfrm>
        </p:spPr>
        <p:txBody>
          <a:bodyPr>
            <a:noAutofit/>
          </a:bodyPr>
          <a:lstStyle>
            <a:lvl1pPr>
              <a:defRPr sz="900" baseline="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AU" dirty="0"/>
              <a:t>Citation, reference, notes – Trebuchet 12pt, Black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343856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56461" y="263941"/>
            <a:ext cx="7949865" cy="589547"/>
          </a:xfrm>
        </p:spPr>
        <p:txBody>
          <a:bodyPr anchor="ctr">
            <a:noAutofit/>
          </a:bodyPr>
          <a:lstStyle>
            <a:lvl1pPr>
              <a:defRPr sz="2100" baseline="0">
                <a:solidFill>
                  <a:srgbClr val="45B2DB"/>
                </a:solidFill>
              </a:defRPr>
            </a:lvl1pPr>
          </a:lstStyle>
          <a:p>
            <a:r>
              <a:rPr lang="en-AU" dirty="0"/>
              <a:t>Page Heading – Trebuchet 28pt, MCRI Blue</a:t>
            </a:r>
            <a:br>
              <a:rPr lang="en-AU" dirty="0"/>
            </a:br>
            <a:r>
              <a:rPr lang="en-AU" dirty="0"/>
              <a:t>Allow for maximum two lines</a:t>
            </a:r>
            <a:endParaRPr lang="en-US" dirty="0"/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6822748" y="4883855"/>
            <a:ext cx="2057400" cy="157251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Trebuchet MS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A6E3743-1AF2-0847-B3A2-E4CA566DB742}" type="slidenum">
              <a:rPr lang="en-US" sz="900" smtClean="0">
                <a:solidFill>
                  <a:srgbClr val="000000"/>
                </a:solidFill>
              </a:rPr>
              <a:pPr/>
              <a:t>‹#›</a:t>
            </a:fld>
            <a:endParaRPr lang="en-US" sz="900" dirty="0">
              <a:solidFill>
                <a:srgbClr val="000000"/>
              </a:solidFill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628650" y="955004"/>
            <a:ext cx="7877676" cy="0"/>
          </a:xfrm>
          <a:prstGeom prst="line">
            <a:avLst/>
          </a:prstGeom>
          <a:ln w="9525" cmpd="sng">
            <a:solidFill>
              <a:srgbClr val="45B2D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>
            <a:off x="628650" y="4781587"/>
            <a:ext cx="7877676" cy="966"/>
          </a:xfrm>
          <a:prstGeom prst="line">
            <a:avLst/>
          </a:prstGeom>
          <a:ln w="9525" cmpd="sng">
            <a:solidFill>
              <a:srgbClr val="45B2D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556023" y="1061884"/>
            <a:ext cx="3883631" cy="3618187"/>
          </a:xfrm>
        </p:spPr>
        <p:txBody>
          <a:bodyPr>
            <a:noAutofit/>
          </a:bodyPr>
          <a:lstStyle>
            <a:lvl1pPr marL="214313" marR="0" indent="-214313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§"/>
              <a:tabLst/>
              <a:defRPr sz="1350" baseline="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Body Copy – Trebuchet, 18pt, Black</a:t>
            </a:r>
          </a:p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 hasCustomPrompt="1"/>
          </p:nvPr>
        </p:nvSpPr>
        <p:spPr>
          <a:xfrm>
            <a:off x="4677508" y="1056520"/>
            <a:ext cx="3828818" cy="3399434"/>
          </a:xfrm>
        </p:spPr>
        <p:txBody>
          <a:bodyPr>
            <a:normAutofit/>
          </a:bodyPr>
          <a:lstStyle>
            <a:lvl1pPr marL="0" indent="0">
              <a:buClr>
                <a:schemeClr val="accent1"/>
              </a:buClr>
              <a:buFont typeface="Wingdings" panose="05000000000000000000" pitchFamily="2" charset="2"/>
              <a:buNone/>
              <a:defRPr sz="135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AU" dirty="0"/>
              <a:t>Drop Picture here</a:t>
            </a:r>
            <a:endParaRPr lang="en-US" dirty="0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6536803" y="4455955"/>
            <a:ext cx="2031356" cy="615089"/>
            <a:chOff x="8715737" y="5941272"/>
            <a:chExt cx="2708475" cy="820119"/>
          </a:xfrm>
        </p:grpSpPr>
        <p:sp>
          <p:nvSpPr>
            <p:cNvPr id="9" name="Rectangle 8"/>
            <p:cNvSpPr/>
            <p:nvPr userDrawn="1"/>
          </p:nvSpPr>
          <p:spPr>
            <a:xfrm>
              <a:off x="8715737" y="5941272"/>
              <a:ext cx="2708475" cy="82011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>
                <a:solidFill>
                  <a:srgbClr val="FFFFFF"/>
                </a:solidFill>
                <a:latin typeface="Trebuchet MS"/>
              </a:endParaRPr>
            </a:p>
          </p:txBody>
        </p:sp>
        <p:pic>
          <p:nvPicPr>
            <p:cNvPr id="14" name="Picture 13" descr="Campus_Excellence_In.png"/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809180" y="6032670"/>
              <a:ext cx="2554375" cy="667424"/>
            </a:xfrm>
            <a:prstGeom prst="rect">
              <a:avLst/>
            </a:prstGeom>
          </p:spPr>
        </p:pic>
      </p:grpSp>
      <p:sp>
        <p:nvSpPr>
          <p:cNvPr id="15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542925" y="4839488"/>
            <a:ext cx="5993878" cy="231555"/>
          </a:xfrm>
        </p:spPr>
        <p:txBody>
          <a:bodyPr>
            <a:noAutofit/>
          </a:bodyPr>
          <a:lstStyle>
            <a:lvl1pPr>
              <a:defRPr sz="900" baseline="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AU" dirty="0"/>
              <a:t>Citation, reference, notes – Trebuchet 12pt, Black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560287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6822748" y="4883855"/>
            <a:ext cx="2057400" cy="157251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Trebuchet MS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A6E3743-1AF2-0847-B3A2-E4CA566DB742}" type="slidenum">
              <a:rPr lang="en-US" sz="900" smtClean="0">
                <a:solidFill>
                  <a:srgbClr val="000000"/>
                </a:solidFill>
              </a:rPr>
              <a:pPr/>
              <a:t>‹#›</a:t>
            </a:fld>
            <a:endParaRPr lang="en-US" sz="900" dirty="0">
              <a:solidFill>
                <a:srgbClr val="000000"/>
              </a:solidFill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4622695" y="1050460"/>
            <a:ext cx="3883631" cy="3389459"/>
          </a:xfrm>
        </p:spPr>
        <p:txBody>
          <a:bodyPr>
            <a:noAutofit/>
          </a:bodyPr>
          <a:lstStyle>
            <a:lvl1pPr marL="214313" marR="0" indent="-214313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§"/>
              <a:tabLst/>
              <a:defRPr sz="1350" baseline="0">
                <a:solidFill>
                  <a:srgbClr val="000000"/>
                </a:solidFill>
              </a:defRPr>
            </a:lvl1pPr>
            <a:lvl4pPr marL="214313" indent="-214313">
              <a:buFont typeface="Wingdings" panose="05000000000000000000" pitchFamily="2" charset="2"/>
              <a:buChar char="§"/>
              <a:defRPr>
                <a:solidFill>
                  <a:srgbClr val="000000"/>
                </a:solidFill>
              </a:defRPr>
            </a:lvl4pPr>
            <a:lvl5pPr marL="687515" indent="-214313">
              <a:buFont typeface="Wingdings" panose="05000000000000000000" pitchFamily="2" charset="2"/>
              <a:buChar char="§"/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Body Copy – Trebuchet, 18pt, Black</a:t>
            </a:r>
          </a:p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 hasCustomPrompt="1"/>
          </p:nvPr>
        </p:nvSpPr>
        <p:spPr>
          <a:xfrm>
            <a:off x="651297" y="1050990"/>
            <a:ext cx="3762443" cy="3628910"/>
          </a:xfrm>
        </p:spPr>
        <p:txBody>
          <a:bodyPr>
            <a:normAutofit/>
          </a:bodyPr>
          <a:lstStyle>
            <a:lvl1pPr>
              <a:defRPr sz="135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AU" dirty="0"/>
              <a:t>Drop Picture here</a:t>
            </a:r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556461" y="263941"/>
            <a:ext cx="7949865" cy="589547"/>
          </a:xfrm>
        </p:spPr>
        <p:txBody>
          <a:bodyPr anchor="ctr">
            <a:noAutofit/>
          </a:bodyPr>
          <a:lstStyle>
            <a:lvl1pPr>
              <a:defRPr sz="2100" baseline="0">
                <a:solidFill>
                  <a:srgbClr val="45B2DB"/>
                </a:solidFill>
              </a:defRPr>
            </a:lvl1pPr>
          </a:lstStyle>
          <a:p>
            <a:r>
              <a:rPr lang="en-AU" dirty="0"/>
              <a:t>Page Heading – Trebuchet 28pt, MCRI Blue</a:t>
            </a:r>
            <a:br>
              <a:rPr lang="en-AU" dirty="0"/>
            </a:br>
            <a:r>
              <a:rPr lang="en-AU" dirty="0"/>
              <a:t>Allow for maximum two lines</a:t>
            </a:r>
            <a:endParaRPr lang="en-US" dirty="0"/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628650" y="955004"/>
            <a:ext cx="7877676" cy="0"/>
          </a:xfrm>
          <a:prstGeom prst="line">
            <a:avLst/>
          </a:prstGeom>
          <a:ln w="9525" cmpd="sng">
            <a:solidFill>
              <a:srgbClr val="45B2D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 userDrawn="1"/>
        </p:nvCxnSpPr>
        <p:spPr>
          <a:xfrm>
            <a:off x="628650" y="4781587"/>
            <a:ext cx="7877676" cy="966"/>
          </a:xfrm>
          <a:prstGeom prst="line">
            <a:avLst/>
          </a:prstGeom>
          <a:ln w="9525" cmpd="sng">
            <a:solidFill>
              <a:srgbClr val="45B2D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Group 1"/>
          <p:cNvGrpSpPr/>
          <p:nvPr userDrawn="1"/>
        </p:nvGrpSpPr>
        <p:grpSpPr>
          <a:xfrm>
            <a:off x="6536803" y="4455955"/>
            <a:ext cx="2031356" cy="615089"/>
            <a:chOff x="8715737" y="5941272"/>
            <a:chExt cx="2708475" cy="820119"/>
          </a:xfrm>
        </p:grpSpPr>
        <p:sp>
          <p:nvSpPr>
            <p:cNvPr id="9" name="Rectangle 8"/>
            <p:cNvSpPr/>
            <p:nvPr userDrawn="1"/>
          </p:nvSpPr>
          <p:spPr>
            <a:xfrm>
              <a:off x="8715737" y="5941272"/>
              <a:ext cx="2708475" cy="82011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>
                <a:solidFill>
                  <a:srgbClr val="FFFFFF"/>
                </a:solidFill>
                <a:latin typeface="Trebuchet MS"/>
              </a:endParaRPr>
            </a:p>
          </p:txBody>
        </p:sp>
        <p:pic>
          <p:nvPicPr>
            <p:cNvPr id="10" name="Picture 9" descr="Campus_Excellence_In.png"/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809180" y="6032670"/>
              <a:ext cx="2554375" cy="667424"/>
            </a:xfrm>
            <a:prstGeom prst="rect">
              <a:avLst/>
            </a:prstGeom>
          </p:spPr>
        </p:pic>
      </p:grpSp>
      <p:sp>
        <p:nvSpPr>
          <p:cNvPr id="12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542925" y="4839488"/>
            <a:ext cx="5993878" cy="231555"/>
          </a:xfrm>
        </p:spPr>
        <p:txBody>
          <a:bodyPr>
            <a:noAutofit/>
          </a:bodyPr>
          <a:lstStyle>
            <a:lvl1pPr>
              <a:defRPr sz="900" baseline="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AU" dirty="0"/>
              <a:t>Citation, reference, notes – Trebuchet 12pt, Black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703868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6822748" y="4883855"/>
            <a:ext cx="2057400" cy="157251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Trebuchet MS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A6E3743-1AF2-0847-B3A2-E4CA566DB742}" type="slidenum">
              <a:rPr lang="en-US" sz="900" smtClean="0">
                <a:solidFill>
                  <a:srgbClr val="000000"/>
                </a:solidFill>
              </a:rPr>
              <a:pPr/>
              <a:t>‹#›</a:t>
            </a:fld>
            <a:endParaRPr lang="en-US" sz="900" dirty="0">
              <a:solidFill>
                <a:srgbClr val="000000"/>
              </a:solidFill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56461" y="263941"/>
            <a:ext cx="7949865" cy="589547"/>
          </a:xfrm>
        </p:spPr>
        <p:txBody>
          <a:bodyPr anchor="ctr">
            <a:noAutofit/>
          </a:bodyPr>
          <a:lstStyle>
            <a:lvl1pPr>
              <a:defRPr sz="2100" baseline="0">
                <a:solidFill>
                  <a:srgbClr val="45B2DB"/>
                </a:solidFill>
              </a:defRPr>
            </a:lvl1pPr>
          </a:lstStyle>
          <a:p>
            <a:r>
              <a:rPr lang="en-AU" dirty="0"/>
              <a:t>Page Heading – Trebuchet 28pt, MCRI Blue</a:t>
            </a:r>
            <a:br>
              <a:rPr lang="en-AU" dirty="0"/>
            </a:br>
            <a:r>
              <a:rPr lang="en-AU" dirty="0"/>
              <a:t>Allow for maximum two lines</a:t>
            </a:r>
            <a:endParaRPr lang="en-US" dirty="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628650" y="955004"/>
            <a:ext cx="7877676" cy="0"/>
          </a:xfrm>
          <a:prstGeom prst="line">
            <a:avLst/>
          </a:prstGeom>
          <a:ln w="9525" cmpd="sng">
            <a:solidFill>
              <a:srgbClr val="45B2D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>
            <a:off x="628650" y="4781587"/>
            <a:ext cx="7877676" cy="966"/>
          </a:xfrm>
          <a:prstGeom prst="line">
            <a:avLst/>
          </a:prstGeom>
          <a:ln w="9525" cmpd="sng">
            <a:solidFill>
              <a:srgbClr val="45B2D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Group 1"/>
          <p:cNvGrpSpPr/>
          <p:nvPr userDrawn="1"/>
        </p:nvGrpSpPr>
        <p:grpSpPr>
          <a:xfrm>
            <a:off x="6536803" y="4455955"/>
            <a:ext cx="2031356" cy="615089"/>
            <a:chOff x="8715737" y="5941272"/>
            <a:chExt cx="2708475" cy="820119"/>
          </a:xfrm>
        </p:grpSpPr>
        <p:sp>
          <p:nvSpPr>
            <p:cNvPr id="7" name="Rectangle 6"/>
            <p:cNvSpPr/>
            <p:nvPr userDrawn="1"/>
          </p:nvSpPr>
          <p:spPr>
            <a:xfrm>
              <a:off x="8715737" y="5941272"/>
              <a:ext cx="2708475" cy="82011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>
                <a:solidFill>
                  <a:srgbClr val="FFFFFF"/>
                </a:solidFill>
                <a:latin typeface="Trebuchet MS"/>
              </a:endParaRPr>
            </a:p>
          </p:txBody>
        </p:sp>
        <p:pic>
          <p:nvPicPr>
            <p:cNvPr id="10" name="Picture 9" descr="Campus_Excellence_In.png"/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809180" y="6032670"/>
              <a:ext cx="2554375" cy="667424"/>
            </a:xfrm>
            <a:prstGeom prst="rect">
              <a:avLst/>
            </a:prstGeom>
          </p:spPr>
        </p:pic>
      </p:grpSp>
      <p:sp>
        <p:nvSpPr>
          <p:cNvPr id="11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542925" y="4839488"/>
            <a:ext cx="5993878" cy="231555"/>
          </a:xfrm>
        </p:spPr>
        <p:txBody>
          <a:bodyPr>
            <a:noAutofit/>
          </a:bodyPr>
          <a:lstStyle>
            <a:lvl1pPr>
              <a:defRPr sz="900" baseline="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AU" dirty="0"/>
              <a:t>Citation, reference, notes – Trebuchet 12pt, Black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92124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6822748" y="4883855"/>
            <a:ext cx="2057400" cy="157251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Trebuchet MS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A6E3743-1AF2-0847-B3A2-E4CA566DB742}" type="slidenum">
              <a:rPr lang="en-US" sz="900" smtClean="0">
                <a:solidFill>
                  <a:srgbClr val="000000"/>
                </a:solidFill>
              </a:rPr>
              <a:pPr/>
              <a:t>‹#›</a:t>
            </a:fld>
            <a:endParaRPr lang="en-US" sz="900" dirty="0">
              <a:solidFill>
                <a:srgbClr val="000000"/>
              </a:solidFill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556023" y="1392242"/>
            <a:ext cx="7949803" cy="3059805"/>
          </a:xfrm>
        </p:spPr>
        <p:txBody>
          <a:bodyPr>
            <a:noAutofit/>
          </a:bodyPr>
          <a:lstStyle>
            <a:lvl1pPr marL="214313" marR="0" indent="-214313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§"/>
              <a:tabLst/>
              <a:defRPr sz="135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Body Copy – Trebuchet, 18pt – MCRI White</a:t>
            </a:r>
          </a:p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542925" y="1057733"/>
            <a:ext cx="7962900" cy="334508"/>
          </a:xfrm>
        </p:spPr>
        <p:txBody>
          <a:bodyPr>
            <a:noAutofit/>
          </a:bodyPr>
          <a:lstStyle>
            <a:lvl1pPr>
              <a:defRPr sz="1875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Sub Heading - </a:t>
            </a:r>
            <a:r>
              <a:rPr lang="en-AU" dirty="0"/>
              <a:t>Trebuchet 25pt, MCRI White, Allow for maximum 1 line</a:t>
            </a:r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556461" y="263941"/>
            <a:ext cx="7949865" cy="589547"/>
          </a:xfrm>
        </p:spPr>
        <p:txBody>
          <a:bodyPr anchor="ctr">
            <a:noAutofit/>
          </a:bodyPr>
          <a:lstStyle>
            <a:lvl1pPr>
              <a:defRPr sz="2100" baseline="0">
                <a:solidFill>
                  <a:srgbClr val="45B2DB"/>
                </a:solidFill>
              </a:defRPr>
            </a:lvl1pPr>
          </a:lstStyle>
          <a:p>
            <a:r>
              <a:rPr lang="en-AU" dirty="0"/>
              <a:t>Page Heading – Trebuchet 28pt, MCRI Blue</a:t>
            </a:r>
            <a:br>
              <a:rPr lang="en-AU" dirty="0"/>
            </a:br>
            <a:r>
              <a:rPr lang="en-AU" dirty="0"/>
              <a:t>Allow for maximum two lines</a:t>
            </a:r>
            <a:endParaRPr lang="en-US" dirty="0"/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628650" y="955004"/>
            <a:ext cx="7877676" cy="0"/>
          </a:xfrm>
          <a:prstGeom prst="line">
            <a:avLst/>
          </a:prstGeom>
          <a:ln w="9525" cmpd="sng">
            <a:solidFill>
              <a:srgbClr val="45B2D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 userDrawn="1"/>
        </p:nvCxnSpPr>
        <p:spPr>
          <a:xfrm>
            <a:off x="628650" y="4781587"/>
            <a:ext cx="7877676" cy="966"/>
          </a:xfrm>
          <a:prstGeom prst="line">
            <a:avLst/>
          </a:prstGeom>
          <a:ln w="9525" cmpd="sng">
            <a:solidFill>
              <a:srgbClr val="45B2D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542925" y="4839489"/>
            <a:ext cx="5993878" cy="185582"/>
          </a:xfrm>
        </p:spPr>
        <p:txBody>
          <a:bodyPr>
            <a:noAutofit/>
          </a:bodyPr>
          <a:lstStyle>
            <a:lvl1pPr>
              <a:defRPr sz="9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AU" dirty="0"/>
              <a:t>Citation, reference, notes – Trebuchet 12pt, MCRI White</a:t>
            </a:r>
            <a:endParaRPr lang="en-US" dirty="0"/>
          </a:p>
        </p:txBody>
      </p:sp>
      <p:grpSp>
        <p:nvGrpSpPr>
          <p:cNvPr id="2" name="Group 1"/>
          <p:cNvGrpSpPr/>
          <p:nvPr userDrawn="1"/>
        </p:nvGrpSpPr>
        <p:grpSpPr>
          <a:xfrm>
            <a:off x="6536803" y="4455955"/>
            <a:ext cx="2031356" cy="615089"/>
            <a:chOff x="8715737" y="5941272"/>
            <a:chExt cx="2708475" cy="820119"/>
          </a:xfrm>
        </p:grpSpPr>
        <p:sp>
          <p:nvSpPr>
            <p:cNvPr id="10" name="Rectangle 9"/>
            <p:cNvSpPr/>
            <p:nvPr userDrawn="1"/>
          </p:nvSpPr>
          <p:spPr>
            <a:xfrm>
              <a:off x="8715737" y="5941272"/>
              <a:ext cx="2708475" cy="82011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>
                <a:solidFill>
                  <a:srgbClr val="FFFFFF"/>
                </a:solidFill>
                <a:latin typeface="Trebuchet MS"/>
              </a:endParaRPr>
            </a:p>
          </p:txBody>
        </p:sp>
        <p:pic>
          <p:nvPicPr>
            <p:cNvPr id="11" name="Picture 10" descr="Campus_Excellence_In.png"/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809180" y="6032670"/>
              <a:ext cx="2554375" cy="6674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384987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62DB6-D5EB-E744-B3B9-173566BBE320}" type="datetimeFigureOut">
              <a:rPr lang="en-US" smtClean="0"/>
              <a:pPr/>
              <a:t>11/27/2018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E3743-1AF2-0847-B3A2-E4CA566DB74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455502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6822748" y="4883855"/>
            <a:ext cx="2057400" cy="157251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Trebuchet MS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A6E3743-1AF2-0847-B3A2-E4CA566DB742}" type="slidenum">
              <a:rPr lang="en-US" sz="900" smtClean="0">
                <a:solidFill>
                  <a:srgbClr val="000000"/>
                </a:solidFill>
              </a:rPr>
              <a:pPr/>
              <a:t>‹#›</a:t>
            </a:fld>
            <a:endParaRPr lang="en-US" sz="900" dirty="0">
              <a:solidFill>
                <a:srgbClr val="000000"/>
              </a:solidFill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556023" y="1056307"/>
            <a:ext cx="3883631" cy="3622886"/>
          </a:xfrm>
        </p:spPr>
        <p:txBody>
          <a:bodyPr>
            <a:noAutofit/>
          </a:bodyPr>
          <a:lstStyle>
            <a:lvl1pPr marL="214313" marR="0" indent="-214313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§"/>
              <a:tabLst/>
              <a:defRPr sz="135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Body Copy – Trebuchet, 18pt – MCRI White</a:t>
            </a:r>
          </a:p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4608094" y="1056308"/>
            <a:ext cx="3897731" cy="3395739"/>
          </a:xfrm>
        </p:spPr>
        <p:txBody>
          <a:bodyPr/>
          <a:lstStyle>
            <a:lvl1pPr marL="214313" indent="-214313">
              <a:buClr>
                <a:schemeClr val="accent1"/>
              </a:buClr>
              <a:buFont typeface="Wingdings" panose="05000000000000000000" pitchFamily="2" charset="2"/>
              <a:buChar char="§"/>
              <a:defRPr sz="1350">
                <a:solidFill>
                  <a:schemeClr val="bg1"/>
                </a:solidFill>
              </a:defRPr>
            </a:lvl1pPr>
            <a:lvl4pPr marL="214313" indent="-214313"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</a:defRPr>
            </a:lvl4pPr>
            <a:lvl5pPr marL="687515" indent="-214313"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Body Copy – Trebuchet, 18pt – MCRI White</a:t>
            </a:r>
          </a:p>
          <a:p>
            <a:pPr lvl="4"/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556461" y="263941"/>
            <a:ext cx="7949865" cy="589547"/>
          </a:xfrm>
        </p:spPr>
        <p:txBody>
          <a:bodyPr anchor="ctr">
            <a:noAutofit/>
          </a:bodyPr>
          <a:lstStyle>
            <a:lvl1pPr>
              <a:defRPr sz="2100" baseline="0">
                <a:solidFill>
                  <a:srgbClr val="45B2DB"/>
                </a:solidFill>
              </a:defRPr>
            </a:lvl1pPr>
          </a:lstStyle>
          <a:p>
            <a:r>
              <a:rPr lang="en-AU" dirty="0"/>
              <a:t>Page Heading – Trebuchet 28pt, MCRI Blue </a:t>
            </a:r>
            <a:br>
              <a:rPr lang="en-AU" dirty="0"/>
            </a:br>
            <a:r>
              <a:rPr lang="en-AU" dirty="0"/>
              <a:t>Allow for maximum two lines</a:t>
            </a:r>
            <a:endParaRPr lang="en-US" dirty="0"/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628650" y="955004"/>
            <a:ext cx="7877676" cy="0"/>
          </a:xfrm>
          <a:prstGeom prst="line">
            <a:avLst/>
          </a:prstGeom>
          <a:ln w="9525" cmpd="sng">
            <a:solidFill>
              <a:srgbClr val="45B2D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 userDrawn="1"/>
        </p:nvCxnSpPr>
        <p:spPr>
          <a:xfrm>
            <a:off x="628650" y="4781587"/>
            <a:ext cx="7877676" cy="966"/>
          </a:xfrm>
          <a:prstGeom prst="line">
            <a:avLst/>
          </a:prstGeom>
          <a:ln w="9525" cmpd="sng">
            <a:solidFill>
              <a:srgbClr val="45B2D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1" name="Group 10"/>
          <p:cNvGrpSpPr/>
          <p:nvPr userDrawn="1"/>
        </p:nvGrpSpPr>
        <p:grpSpPr>
          <a:xfrm>
            <a:off x="6536803" y="4455955"/>
            <a:ext cx="2031356" cy="615089"/>
            <a:chOff x="8715737" y="5941272"/>
            <a:chExt cx="2708475" cy="820119"/>
          </a:xfrm>
        </p:grpSpPr>
        <p:sp>
          <p:nvSpPr>
            <p:cNvPr id="12" name="Rectangle 11"/>
            <p:cNvSpPr/>
            <p:nvPr userDrawn="1"/>
          </p:nvSpPr>
          <p:spPr>
            <a:xfrm>
              <a:off x="8715737" y="5941272"/>
              <a:ext cx="2708475" cy="82011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>
                <a:solidFill>
                  <a:srgbClr val="FFFFFF"/>
                </a:solidFill>
                <a:latin typeface="Trebuchet MS"/>
              </a:endParaRPr>
            </a:p>
          </p:txBody>
        </p:sp>
        <p:pic>
          <p:nvPicPr>
            <p:cNvPr id="14" name="Picture 13" descr="Campus_Excellence_In.png"/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809180" y="6032670"/>
              <a:ext cx="2554375" cy="667424"/>
            </a:xfrm>
            <a:prstGeom prst="rect">
              <a:avLst/>
            </a:prstGeom>
          </p:spPr>
        </p:pic>
      </p:grpSp>
      <p:sp>
        <p:nvSpPr>
          <p:cNvPr id="19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542925" y="4839489"/>
            <a:ext cx="5993878" cy="185582"/>
          </a:xfrm>
        </p:spPr>
        <p:txBody>
          <a:bodyPr>
            <a:noAutofit/>
          </a:bodyPr>
          <a:lstStyle>
            <a:lvl1pPr>
              <a:defRPr sz="9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AU" dirty="0"/>
              <a:t>Citation, reference, notes – Trebuchet 12pt, MCRI White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513322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6822748" y="4883855"/>
            <a:ext cx="2057400" cy="157251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Trebuchet MS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A6E3743-1AF2-0847-B3A2-E4CA566DB742}" type="slidenum">
              <a:rPr lang="en-US" sz="900" smtClean="0">
                <a:solidFill>
                  <a:srgbClr val="000000"/>
                </a:solidFill>
              </a:rPr>
              <a:pPr/>
              <a:t>‹#›</a:t>
            </a:fld>
            <a:endParaRPr lang="en-US" sz="900" dirty="0">
              <a:solidFill>
                <a:srgbClr val="000000"/>
              </a:solidFill>
            </a:endParaRPr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542925" y="1057735"/>
            <a:ext cx="3896729" cy="345591"/>
          </a:xfrm>
        </p:spPr>
        <p:txBody>
          <a:bodyPr>
            <a:noAutofit/>
          </a:bodyPr>
          <a:lstStyle>
            <a:lvl1pPr>
              <a:defRPr sz="1875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Sub Heading - </a:t>
            </a:r>
            <a:r>
              <a:rPr lang="en-AU" dirty="0"/>
              <a:t>Trebuchet 25pt </a:t>
            </a:r>
            <a:endParaRPr lang="en-US" dirty="0"/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556023" y="1403326"/>
            <a:ext cx="3883631" cy="3275867"/>
          </a:xfrm>
        </p:spPr>
        <p:txBody>
          <a:bodyPr>
            <a:noAutofit/>
          </a:bodyPr>
          <a:lstStyle>
            <a:lvl1pPr marL="214313" marR="0" indent="-214313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§"/>
              <a:tabLst/>
              <a:defRPr sz="135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Body Copy – Trebuchet, 18pt – MCRI White</a:t>
            </a:r>
          </a:p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4608094" y="1403325"/>
            <a:ext cx="3897731" cy="3032206"/>
          </a:xfrm>
        </p:spPr>
        <p:txBody>
          <a:bodyPr/>
          <a:lstStyle>
            <a:lvl1pPr marL="214313" indent="-214313">
              <a:buClr>
                <a:schemeClr val="accent1"/>
              </a:buClr>
              <a:buFont typeface="Wingdings" panose="05000000000000000000" pitchFamily="2" charset="2"/>
              <a:buChar char="§"/>
              <a:defRPr sz="1350">
                <a:solidFill>
                  <a:schemeClr val="bg1"/>
                </a:solidFill>
              </a:defRPr>
            </a:lvl1pPr>
            <a:lvl4pPr marL="214313" indent="-214313"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</a:defRPr>
            </a:lvl4pPr>
            <a:lvl5pPr marL="687515" indent="-214313"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Body Copy – Trebuchet, 18pt – MCRI White</a:t>
            </a:r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4609096" y="1050197"/>
            <a:ext cx="3896729" cy="345591"/>
          </a:xfrm>
        </p:spPr>
        <p:txBody>
          <a:bodyPr>
            <a:noAutofit/>
          </a:bodyPr>
          <a:lstStyle>
            <a:lvl1pPr>
              <a:defRPr sz="1875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Sub Heading - </a:t>
            </a:r>
            <a:r>
              <a:rPr lang="en-AU" dirty="0"/>
              <a:t>Trebuchet 25pt </a:t>
            </a:r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556461" y="263941"/>
            <a:ext cx="7949865" cy="589547"/>
          </a:xfrm>
        </p:spPr>
        <p:txBody>
          <a:bodyPr anchor="ctr">
            <a:noAutofit/>
          </a:bodyPr>
          <a:lstStyle>
            <a:lvl1pPr>
              <a:defRPr sz="2100" baseline="0">
                <a:solidFill>
                  <a:srgbClr val="45B2DB"/>
                </a:solidFill>
              </a:defRPr>
            </a:lvl1pPr>
          </a:lstStyle>
          <a:p>
            <a:r>
              <a:rPr lang="en-AU" dirty="0"/>
              <a:t>Page Heading – Trebuchet 28pt, MCRI Blue</a:t>
            </a:r>
            <a:br>
              <a:rPr lang="en-AU" dirty="0"/>
            </a:br>
            <a:r>
              <a:rPr lang="en-AU" dirty="0"/>
              <a:t>Allow for maximum two lines</a:t>
            </a:r>
            <a:endParaRPr lang="en-US" dirty="0"/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628650" y="955004"/>
            <a:ext cx="7877676" cy="0"/>
          </a:xfrm>
          <a:prstGeom prst="line">
            <a:avLst/>
          </a:prstGeom>
          <a:ln w="9525" cmpd="sng">
            <a:solidFill>
              <a:srgbClr val="45B2D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 userDrawn="1"/>
        </p:nvCxnSpPr>
        <p:spPr>
          <a:xfrm>
            <a:off x="628650" y="4781587"/>
            <a:ext cx="7877676" cy="966"/>
          </a:xfrm>
          <a:prstGeom prst="line">
            <a:avLst/>
          </a:prstGeom>
          <a:ln w="9525" cmpd="sng">
            <a:solidFill>
              <a:srgbClr val="45B2D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3" name="Group 12"/>
          <p:cNvGrpSpPr/>
          <p:nvPr userDrawn="1"/>
        </p:nvGrpSpPr>
        <p:grpSpPr>
          <a:xfrm>
            <a:off x="6536803" y="4455955"/>
            <a:ext cx="2031356" cy="615089"/>
            <a:chOff x="8715737" y="5941272"/>
            <a:chExt cx="2708475" cy="820119"/>
          </a:xfrm>
        </p:grpSpPr>
        <p:sp>
          <p:nvSpPr>
            <p:cNvPr id="16" name="Rectangle 15"/>
            <p:cNvSpPr/>
            <p:nvPr userDrawn="1"/>
          </p:nvSpPr>
          <p:spPr>
            <a:xfrm>
              <a:off x="8715737" y="5941272"/>
              <a:ext cx="2708475" cy="82011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>
                <a:solidFill>
                  <a:srgbClr val="FFFFFF"/>
                </a:solidFill>
                <a:latin typeface="Trebuchet MS"/>
              </a:endParaRPr>
            </a:p>
          </p:txBody>
        </p:sp>
        <p:pic>
          <p:nvPicPr>
            <p:cNvPr id="22" name="Picture 21" descr="Campus_Excellence_In.png"/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809180" y="6032670"/>
              <a:ext cx="2554375" cy="667424"/>
            </a:xfrm>
            <a:prstGeom prst="rect">
              <a:avLst/>
            </a:prstGeom>
          </p:spPr>
        </p:pic>
      </p:grpSp>
      <p:sp>
        <p:nvSpPr>
          <p:cNvPr id="23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542925" y="4839489"/>
            <a:ext cx="5993878" cy="185582"/>
          </a:xfrm>
        </p:spPr>
        <p:txBody>
          <a:bodyPr>
            <a:noAutofit/>
          </a:bodyPr>
          <a:lstStyle>
            <a:lvl1pPr>
              <a:defRPr sz="9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AU" dirty="0"/>
              <a:t>Citation, reference, notes – Trebuchet 12pt, MCRI White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151074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6822748" y="4883855"/>
            <a:ext cx="2057400" cy="157251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Trebuchet MS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A6E3743-1AF2-0847-B3A2-E4CA566DB742}" type="slidenum">
              <a:rPr lang="en-US" sz="900" smtClean="0">
                <a:solidFill>
                  <a:srgbClr val="000000"/>
                </a:solidFill>
              </a:rPr>
              <a:pPr/>
              <a:t>‹#›</a:t>
            </a:fld>
            <a:endParaRPr lang="en-US" sz="900" dirty="0">
              <a:solidFill>
                <a:srgbClr val="000000"/>
              </a:solidFill>
            </a:endParaRPr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542925" y="1057734"/>
            <a:ext cx="3896729" cy="345591"/>
          </a:xfrm>
        </p:spPr>
        <p:txBody>
          <a:bodyPr>
            <a:noAutofit/>
          </a:bodyPr>
          <a:lstStyle>
            <a:lvl1pPr>
              <a:defRPr sz="1875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Sub Heading - </a:t>
            </a:r>
            <a:r>
              <a:rPr lang="en-AU" dirty="0"/>
              <a:t>Trebuchet 25pt </a:t>
            </a:r>
            <a:endParaRPr 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4609096" y="1050197"/>
            <a:ext cx="3896729" cy="345591"/>
          </a:xfrm>
        </p:spPr>
        <p:txBody>
          <a:bodyPr>
            <a:noAutofit/>
          </a:bodyPr>
          <a:lstStyle>
            <a:lvl1pPr>
              <a:defRPr sz="1875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Sub Heading - </a:t>
            </a:r>
            <a:r>
              <a:rPr lang="en-AU" dirty="0"/>
              <a:t>Trebuchet 25pt 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7" hasCustomPrompt="1"/>
          </p:nvPr>
        </p:nvSpPr>
        <p:spPr>
          <a:xfrm>
            <a:off x="628650" y="1618999"/>
            <a:ext cx="3811004" cy="3069708"/>
          </a:xfr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50">
                <a:solidFill>
                  <a:schemeClr val="bg1"/>
                </a:solidFill>
              </a:defRPr>
            </a:lvl1pPr>
          </a:lstStyle>
          <a:p>
            <a:r>
              <a:rPr lang="en-AU" dirty="0"/>
              <a:t>Drop Picture here</a:t>
            </a:r>
            <a:endParaRPr lang="en-US" dirty="0"/>
          </a:p>
          <a:p>
            <a:endParaRPr lang="en-US" dirty="0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8" hasCustomPrompt="1"/>
          </p:nvPr>
        </p:nvSpPr>
        <p:spPr>
          <a:xfrm>
            <a:off x="4708201" y="1632128"/>
            <a:ext cx="3797624" cy="2814313"/>
          </a:xfr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50">
                <a:solidFill>
                  <a:schemeClr val="bg1"/>
                </a:solidFill>
              </a:defRPr>
            </a:lvl1pPr>
          </a:lstStyle>
          <a:p>
            <a:r>
              <a:rPr lang="en-AU" dirty="0"/>
              <a:t>Drop Picture here</a:t>
            </a:r>
            <a:endParaRPr lang="en-US" dirty="0"/>
          </a:p>
          <a:p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556461" y="263941"/>
            <a:ext cx="7949865" cy="589547"/>
          </a:xfrm>
        </p:spPr>
        <p:txBody>
          <a:bodyPr anchor="ctr">
            <a:noAutofit/>
          </a:bodyPr>
          <a:lstStyle>
            <a:lvl1pPr>
              <a:defRPr sz="2100" baseline="0">
                <a:solidFill>
                  <a:srgbClr val="45B2DB"/>
                </a:solidFill>
              </a:defRPr>
            </a:lvl1pPr>
          </a:lstStyle>
          <a:p>
            <a:r>
              <a:rPr lang="en-AU" dirty="0"/>
              <a:t>Page Heading – Trebuchet 28pt, MCRI Blue</a:t>
            </a:r>
            <a:br>
              <a:rPr lang="en-AU" dirty="0"/>
            </a:br>
            <a:r>
              <a:rPr lang="en-AU" dirty="0"/>
              <a:t>Allow for maximum two lines</a:t>
            </a:r>
            <a:endParaRPr lang="en-US" dirty="0"/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628650" y="955004"/>
            <a:ext cx="7877676" cy="0"/>
          </a:xfrm>
          <a:prstGeom prst="line">
            <a:avLst/>
          </a:prstGeom>
          <a:ln w="9525" cmpd="sng">
            <a:solidFill>
              <a:srgbClr val="45B2D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 userDrawn="1"/>
        </p:nvCxnSpPr>
        <p:spPr>
          <a:xfrm>
            <a:off x="628650" y="4781587"/>
            <a:ext cx="7877676" cy="966"/>
          </a:xfrm>
          <a:prstGeom prst="line">
            <a:avLst/>
          </a:prstGeom>
          <a:ln w="9525" cmpd="sng">
            <a:solidFill>
              <a:srgbClr val="45B2D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2" name="Group 11"/>
          <p:cNvGrpSpPr/>
          <p:nvPr userDrawn="1"/>
        </p:nvGrpSpPr>
        <p:grpSpPr>
          <a:xfrm>
            <a:off x="6536803" y="4455955"/>
            <a:ext cx="2031356" cy="615089"/>
            <a:chOff x="8715737" y="5941272"/>
            <a:chExt cx="2708475" cy="820119"/>
          </a:xfrm>
        </p:grpSpPr>
        <p:sp>
          <p:nvSpPr>
            <p:cNvPr id="16" name="Rectangle 15"/>
            <p:cNvSpPr/>
            <p:nvPr userDrawn="1"/>
          </p:nvSpPr>
          <p:spPr>
            <a:xfrm>
              <a:off x="8715737" y="5941272"/>
              <a:ext cx="2708475" cy="82011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>
                <a:solidFill>
                  <a:srgbClr val="FFFFFF"/>
                </a:solidFill>
                <a:latin typeface="Trebuchet MS"/>
              </a:endParaRPr>
            </a:p>
          </p:txBody>
        </p:sp>
        <p:pic>
          <p:nvPicPr>
            <p:cNvPr id="22" name="Picture 21" descr="Campus_Excellence_In.png"/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809180" y="6032670"/>
              <a:ext cx="2554375" cy="667424"/>
            </a:xfrm>
            <a:prstGeom prst="rect">
              <a:avLst/>
            </a:prstGeom>
          </p:spPr>
        </p:pic>
      </p:grpSp>
      <p:sp>
        <p:nvSpPr>
          <p:cNvPr id="23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542925" y="4839489"/>
            <a:ext cx="5993878" cy="185582"/>
          </a:xfrm>
        </p:spPr>
        <p:txBody>
          <a:bodyPr>
            <a:noAutofit/>
          </a:bodyPr>
          <a:lstStyle>
            <a:lvl1pPr>
              <a:defRPr sz="9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AU" dirty="0"/>
              <a:t>Citation, reference, notes – Trebuchet 12pt, MCRI White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570080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6822748" y="4883855"/>
            <a:ext cx="2057400" cy="157251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Trebuchet MS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A6E3743-1AF2-0847-B3A2-E4CA566DB742}" type="slidenum">
              <a:rPr lang="en-US" sz="900" smtClean="0">
                <a:solidFill>
                  <a:srgbClr val="000000"/>
                </a:solidFill>
              </a:rPr>
              <a:pPr/>
              <a:t>‹#›</a:t>
            </a:fld>
            <a:endParaRPr lang="en-US" sz="900" dirty="0">
              <a:solidFill>
                <a:srgbClr val="000000"/>
              </a:solidFill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556023" y="1056520"/>
            <a:ext cx="3883631" cy="3622673"/>
          </a:xfrm>
        </p:spPr>
        <p:txBody>
          <a:bodyPr>
            <a:noAutofit/>
          </a:bodyPr>
          <a:lstStyle>
            <a:lvl1pPr marL="214313" marR="0" indent="-214313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§"/>
              <a:tabLst/>
              <a:defRPr sz="135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Body Copy – Trebuchet, 18pt – MCRI White</a:t>
            </a:r>
          </a:p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 hasCustomPrompt="1"/>
          </p:nvPr>
        </p:nvSpPr>
        <p:spPr>
          <a:xfrm>
            <a:off x="4677508" y="1074640"/>
            <a:ext cx="3828818" cy="3371801"/>
          </a:xfrm>
        </p:spPr>
        <p:txBody>
          <a:bodyPr>
            <a:normAutofit/>
          </a:bodyPr>
          <a:lstStyle>
            <a:lvl1pPr>
              <a:defRPr sz="1350">
                <a:solidFill>
                  <a:schemeClr val="bg1"/>
                </a:solidFill>
              </a:defRPr>
            </a:lvl1pPr>
          </a:lstStyle>
          <a:p>
            <a:r>
              <a:rPr lang="en-AU" dirty="0"/>
              <a:t>Drop Picture here</a:t>
            </a:r>
            <a:endParaRPr lang="en-US" dirty="0"/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556461" y="263941"/>
            <a:ext cx="7949865" cy="589547"/>
          </a:xfrm>
        </p:spPr>
        <p:txBody>
          <a:bodyPr anchor="ctr">
            <a:noAutofit/>
          </a:bodyPr>
          <a:lstStyle>
            <a:lvl1pPr>
              <a:defRPr sz="2100" baseline="0">
                <a:solidFill>
                  <a:srgbClr val="45B2DB"/>
                </a:solidFill>
              </a:defRPr>
            </a:lvl1pPr>
          </a:lstStyle>
          <a:p>
            <a:r>
              <a:rPr lang="en-AU" dirty="0"/>
              <a:t>Page Heading – Trebuchet 28pt, MCRI Blue</a:t>
            </a:r>
            <a:br>
              <a:rPr lang="en-AU" dirty="0"/>
            </a:br>
            <a:r>
              <a:rPr lang="en-AU" dirty="0"/>
              <a:t>Allow for maximum two lines</a:t>
            </a:r>
            <a:endParaRPr lang="en-US" dirty="0"/>
          </a:p>
        </p:txBody>
      </p:sp>
      <p:cxnSp>
        <p:nvCxnSpPr>
          <p:cNvPr id="17" name="Straight Connector 16"/>
          <p:cNvCxnSpPr/>
          <p:nvPr userDrawn="1"/>
        </p:nvCxnSpPr>
        <p:spPr>
          <a:xfrm>
            <a:off x="628650" y="955004"/>
            <a:ext cx="7877676" cy="0"/>
          </a:xfrm>
          <a:prstGeom prst="line">
            <a:avLst/>
          </a:prstGeom>
          <a:ln w="9525" cmpd="sng">
            <a:solidFill>
              <a:srgbClr val="45B2D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 userDrawn="1"/>
        </p:nvCxnSpPr>
        <p:spPr>
          <a:xfrm>
            <a:off x="628650" y="4781587"/>
            <a:ext cx="7877676" cy="966"/>
          </a:xfrm>
          <a:prstGeom prst="line">
            <a:avLst/>
          </a:prstGeom>
          <a:ln w="9525" cmpd="sng">
            <a:solidFill>
              <a:srgbClr val="45B2D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 userDrawn="1"/>
        </p:nvGrpSpPr>
        <p:grpSpPr>
          <a:xfrm>
            <a:off x="6536803" y="4455955"/>
            <a:ext cx="2031356" cy="615089"/>
            <a:chOff x="8715737" y="5941272"/>
            <a:chExt cx="2708475" cy="820119"/>
          </a:xfrm>
        </p:grpSpPr>
        <p:sp>
          <p:nvSpPr>
            <p:cNvPr id="11" name="Rectangle 10"/>
            <p:cNvSpPr/>
            <p:nvPr userDrawn="1"/>
          </p:nvSpPr>
          <p:spPr>
            <a:xfrm>
              <a:off x="8715737" y="5941272"/>
              <a:ext cx="2708475" cy="82011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>
                <a:solidFill>
                  <a:srgbClr val="FFFFFF"/>
                </a:solidFill>
                <a:latin typeface="Trebuchet MS"/>
              </a:endParaRPr>
            </a:p>
          </p:txBody>
        </p:sp>
        <p:pic>
          <p:nvPicPr>
            <p:cNvPr id="14" name="Picture 13" descr="Campus_Excellence_In.png"/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809180" y="6032670"/>
              <a:ext cx="2554375" cy="667424"/>
            </a:xfrm>
            <a:prstGeom prst="rect">
              <a:avLst/>
            </a:prstGeom>
          </p:spPr>
        </p:pic>
      </p:grpSp>
      <p:sp>
        <p:nvSpPr>
          <p:cNvPr id="15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542925" y="4839489"/>
            <a:ext cx="5993878" cy="185582"/>
          </a:xfrm>
        </p:spPr>
        <p:txBody>
          <a:bodyPr>
            <a:noAutofit/>
          </a:bodyPr>
          <a:lstStyle>
            <a:lvl1pPr>
              <a:defRPr sz="9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AU" dirty="0"/>
              <a:t>Citation, reference, notes – Trebuchet 12pt, MCRI White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745966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6822748" y="4883855"/>
            <a:ext cx="2057400" cy="157251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Trebuchet MS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A6E3743-1AF2-0847-B3A2-E4CA566DB742}" type="slidenum">
              <a:rPr lang="en-US" sz="900" smtClean="0">
                <a:solidFill>
                  <a:srgbClr val="000000"/>
                </a:solidFill>
              </a:rPr>
              <a:pPr/>
              <a:t>‹#›</a:t>
            </a:fld>
            <a:endParaRPr lang="en-US" sz="900" dirty="0">
              <a:solidFill>
                <a:srgbClr val="000000"/>
              </a:solidFill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4622695" y="1050460"/>
            <a:ext cx="3883631" cy="3417107"/>
          </a:xfrm>
        </p:spPr>
        <p:txBody>
          <a:bodyPr>
            <a:noAutofit/>
          </a:bodyPr>
          <a:lstStyle>
            <a:lvl1pPr marL="214313" marR="0" indent="-214313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§"/>
              <a:tabLst/>
              <a:defRPr sz="1350" baseline="0">
                <a:solidFill>
                  <a:schemeClr val="bg1"/>
                </a:solidFill>
              </a:defRPr>
            </a:lvl1pPr>
            <a:lvl4pPr marL="214313" indent="-214313"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</a:defRPr>
            </a:lvl4pPr>
            <a:lvl5pPr marL="687515" indent="-214313"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Body Copy – Trebuchet, 18pt – MCRI White</a:t>
            </a:r>
          </a:p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 hasCustomPrompt="1"/>
          </p:nvPr>
        </p:nvSpPr>
        <p:spPr>
          <a:xfrm>
            <a:off x="651297" y="1050989"/>
            <a:ext cx="3762443" cy="3628204"/>
          </a:xfrm>
        </p:spPr>
        <p:txBody>
          <a:bodyPr>
            <a:normAutofit/>
          </a:bodyPr>
          <a:lstStyle>
            <a:lvl1pPr>
              <a:defRPr sz="1350">
                <a:solidFill>
                  <a:schemeClr val="bg1"/>
                </a:solidFill>
              </a:defRPr>
            </a:lvl1pPr>
          </a:lstStyle>
          <a:p>
            <a:r>
              <a:rPr lang="en-AU" dirty="0"/>
              <a:t>Drop Picture here</a:t>
            </a:r>
            <a:endParaRPr lang="en-US" dirty="0"/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556461" y="263941"/>
            <a:ext cx="7949865" cy="589547"/>
          </a:xfrm>
        </p:spPr>
        <p:txBody>
          <a:bodyPr anchor="ctr">
            <a:noAutofit/>
          </a:bodyPr>
          <a:lstStyle>
            <a:lvl1pPr>
              <a:defRPr sz="2100" baseline="0">
                <a:solidFill>
                  <a:srgbClr val="45B2DB"/>
                </a:solidFill>
              </a:defRPr>
            </a:lvl1pPr>
          </a:lstStyle>
          <a:p>
            <a:r>
              <a:rPr lang="en-AU" dirty="0"/>
              <a:t>Page Heading – Trebuchet 28pt, MCRI Blue</a:t>
            </a:r>
            <a:br>
              <a:rPr lang="en-AU" dirty="0"/>
            </a:br>
            <a:r>
              <a:rPr lang="en-AU" dirty="0"/>
              <a:t>Allow for maximum two lines</a:t>
            </a:r>
            <a:endParaRPr lang="en-US" dirty="0"/>
          </a:p>
        </p:txBody>
      </p:sp>
      <p:cxnSp>
        <p:nvCxnSpPr>
          <p:cNvPr id="17" name="Straight Connector 16"/>
          <p:cNvCxnSpPr/>
          <p:nvPr userDrawn="1"/>
        </p:nvCxnSpPr>
        <p:spPr>
          <a:xfrm>
            <a:off x="628650" y="955004"/>
            <a:ext cx="7877676" cy="0"/>
          </a:xfrm>
          <a:prstGeom prst="line">
            <a:avLst/>
          </a:prstGeom>
          <a:ln w="9525" cmpd="sng">
            <a:solidFill>
              <a:srgbClr val="45B2D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 userDrawn="1"/>
        </p:nvCxnSpPr>
        <p:spPr>
          <a:xfrm>
            <a:off x="628650" y="4781587"/>
            <a:ext cx="7877676" cy="966"/>
          </a:xfrm>
          <a:prstGeom prst="line">
            <a:avLst/>
          </a:prstGeom>
          <a:ln w="9525" cmpd="sng">
            <a:solidFill>
              <a:srgbClr val="45B2D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 userDrawn="1"/>
        </p:nvGrpSpPr>
        <p:grpSpPr>
          <a:xfrm>
            <a:off x="6536803" y="4455955"/>
            <a:ext cx="2031356" cy="615089"/>
            <a:chOff x="8715737" y="5941272"/>
            <a:chExt cx="2708475" cy="820119"/>
          </a:xfrm>
        </p:grpSpPr>
        <p:sp>
          <p:nvSpPr>
            <p:cNvPr id="11" name="Rectangle 10"/>
            <p:cNvSpPr/>
            <p:nvPr userDrawn="1"/>
          </p:nvSpPr>
          <p:spPr>
            <a:xfrm>
              <a:off x="8715737" y="5941272"/>
              <a:ext cx="2708475" cy="82011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>
                <a:solidFill>
                  <a:srgbClr val="FFFFFF"/>
                </a:solidFill>
                <a:latin typeface="Trebuchet MS"/>
              </a:endParaRPr>
            </a:p>
          </p:txBody>
        </p:sp>
        <p:pic>
          <p:nvPicPr>
            <p:cNvPr id="14" name="Picture 13" descr="Campus_Excellence_In.png"/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809180" y="6032670"/>
              <a:ext cx="2554375" cy="667424"/>
            </a:xfrm>
            <a:prstGeom prst="rect">
              <a:avLst/>
            </a:prstGeom>
          </p:spPr>
        </p:pic>
      </p:grpSp>
      <p:sp>
        <p:nvSpPr>
          <p:cNvPr id="15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542925" y="4839489"/>
            <a:ext cx="5993878" cy="185582"/>
          </a:xfrm>
        </p:spPr>
        <p:txBody>
          <a:bodyPr>
            <a:noAutofit/>
          </a:bodyPr>
          <a:lstStyle>
            <a:lvl1pPr>
              <a:defRPr sz="9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AU" dirty="0"/>
              <a:t>Citation, reference, notes – Trebuchet 12pt, MCRI White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871267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dirty="0"/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6822748" y="4883855"/>
            <a:ext cx="2057400" cy="157251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Trebuchet MS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A6E3743-1AF2-0847-B3A2-E4CA566DB742}" type="slidenum">
              <a:rPr lang="en-US" sz="900" smtClean="0">
                <a:solidFill>
                  <a:srgbClr val="000000"/>
                </a:solidFill>
              </a:rPr>
              <a:pPr/>
              <a:t>‹#›</a:t>
            </a:fld>
            <a:endParaRPr lang="en-US" sz="900" dirty="0">
              <a:solidFill>
                <a:srgbClr val="000000"/>
              </a:solidFill>
            </a:endParaRPr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556461" y="263941"/>
            <a:ext cx="7949865" cy="589547"/>
          </a:xfrm>
        </p:spPr>
        <p:txBody>
          <a:bodyPr anchor="ctr">
            <a:noAutofit/>
          </a:bodyPr>
          <a:lstStyle>
            <a:lvl1pPr>
              <a:defRPr sz="2100" baseline="0">
                <a:solidFill>
                  <a:srgbClr val="45B2DB"/>
                </a:solidFill>
              </a:defRPr>
            </a:lvl1pPr>
          </a:lstStyle>
          <a:p>
            <a:r>
              <a:rPr lang="en-AU" dirty="0"/>
              <a:t>Page Heading – Trebuchet 28pt, MCRI Blue</a:t>
            </a:r>
            <a:br>
              <a:rPr lang="en-AU" dirty="0"/>
            </a:br>
            <a:r>
              <a:rPr lang="en-AU" dirty="0"/>
              <a:t>Allow for maximum two lines</a:t>
            </a:r>
            <a:endParaRPr lang="en-US" dirty="0"/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628650" y="955004"/>
            <a:ext cx="7877676" cy="0"/>
          </a:xfrm>
          <a:prstGeom prst="line">
            <a:avLst/>
          </a:prstGeom>
          <a:ln w="9525" cmpd="sng">
            <a:solidFill>
              <a:srgbClr val="45B2D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 userDrawn="1"/>
        </p:nvCxnSpPr>
        <p:spPr>
          <a:xfrm>
            <a:off x="628650" y="4781587"/>
            <a:ext cx="7877676" cy="966"/>
          </a:xfrm>
          <a:prstGeom prst="line">
            <a:avLst/>
          </a:prstGeom>
          <a:ln w="9525" cmpd="sng">
            <a:solidFill>
              <a:srgbClr val="45B2D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9" name="Group 8"/>
          <p:cNvGrpSpPr/>
          <p:nvPr userDrawn="1"/>
        </p:nvGrpSpPr>
        <p:grpSpPr>
          <a:xfrm>
            <a:off x="6536803" y="4455955"/>
            <a:ext cx="2031356" cy="615089"/>
            <a:chOff x="8715737" y="5941272"/>
            <a:chExt cx="2708475" cy="820119"/>
          </a:xfrm>
        </p:grpSpPr>
        <p:sp>
          <p:nvSpPr>
            <p:cNvPr id="10" name="Rectangle 9"/>
            <p:cNvSpPr/>
            <p:nvPr userDrawn="1"/>
          </p:nvSpPr>
          <p:spPr>
            <a:xfrm>
              <a:off x="8715737" y="5941272"/>
              <a:ext cx="2708475" cy="82011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>
                <a:solidFill>
                  <a:srgbClr val="FFFFFF"/>
                </a:solidFill>
                <a:latin typeface="Trebuchet MS"/>
              </a:endParaRPr>
            </a:p>
          </p:txBody>
        </p:sp>
        <p:pic>
          <p:nvPicPr>
            <p:cNvPr id="11" name="Picture 10" descr="Campus_Excellence_In.png"/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809180" y="6032670"/>
              <a:ext cx="2554375" cy="667424"/>
            </a:xfrm>
            <a:prstGeom prst="rect">
              <a:avLst/>
            </a:prstGeom>
          </p:spPr>
        </p:pic>
      </p:grpSp>
      <p:sp>
        <p:nvSpPr>
          <p:cNvPr id="12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542925" y="4839489"/>
            <a:ext cx="5993878" cy="185582"/>
          </a:xfrm>
        </p:spPr>
        <p:txBody>
          <a:bodyPr>
            <a:noAutofit/>
          </a:bodyPr>
          <a:lstStyle>
            <a:lvl1pPr>
              <a:defRPr sz="9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AU" dirty="0"/>
              <a:t>Citation, reference, notes – Trebuchet 12pt, MCRI White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791483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2178" y="995102"/>
            <a:ext cx="6927934" cy="3896183"/>
          </a:xfrm>
          <a:prstGeom prst="rect">
            <a:avLst/>
          </a:prstGeom>
        </p:spPr>
      </p:pic>
      <p:pic>
        <p:nvPicPr>
          <p:cNvPr id="31" name="Picture 30" descr="MCRI_Logo_Colour.png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227"/>
          <a:stretch/>
        </p:blipFill>
        <p:spPr>
          <a:xfrm>
            <a:off x="549966" y="354297"/>
            <a:ext cx="1316936" cy="693579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556463" y="1596253"/>
            <a:ext cx="5249190" cy="520262"/>
          </a:xfrm>
        </p:spPr>
        <p:txBody>
          <a:bodyPr anchor="b">
            <a:noAutofit/>
          </a:bodyPr>
          <a:lstStyle>
            <a:lvl1pPr marL="0" indent="0" algn="l">
              <a:defRPr sz="3600" baseline="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Thank you - Black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6022" y="4062385"/>
            <a:ext cx="2363624" cy="617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43280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86618" y="1047876"/>
            <a:ext cx="6816534" cy="3833534"/>
          </a:xfrm>
          <a:prstGeom prst="rect">
            <a:avLst/>
          </a:prstGeom>
        </p:spPr>
      </p:pic>
      <p:pic>
        <p:nvPicPr>
          <p:cNvPr id="31" name="Picture 30" descr="MCRI_Logo_Colour.png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227"/>
          <a:stretch/>
        </p:blipFill>
        <p:spPr>
          <a:xfrm>
            <a:off x="549966" y="354297"/>
            <a:ext cx="1316936" cy="693579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556463" y="1596253"/>
            <a:ext cx="5249190" cy="520262"/>
          </a:xfrm>
        </p:spPr>
        <p:txBody>
          <a:bodyPr anchor="b">
            <a:noAutofit/>
          </a:bodyPr>
          <a:lstStyle>
            <a:lvl1pPr marL="0" indent="0" algn="l">
              <a:defRPr sz="3600" baseline="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Thank you - Black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6022" y="4062385"/>
            <a:ext cx="2363624" cy="617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49944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iStock_000040965646_Large.jp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" y="-1"/>
            <a:ext cx="9144002" cy="5143501"/>
          </a:xfrm>
          <a:prstGeom prst="rect">
            <a:avLst/>
          </a:prstGeom>
        </p:spPr>
      </p:pic>
      <p:pic>
        <p:nvPicPr>
          <p:cNvPr id="25" name="Picture 24" descr="MCRI_Logo_Colour.png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227"/>
          <a:stretch/>
        </p:blipFill>
        <p:spPr>
          <a:xfrm>
            <a:off x="549966" y="354297"/>
            <a:ext cx="1316936" cy="693579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556463" y="1596253"/>
            <a:ext cx="5249190" cy="520262"/>
          </a:xfrm>
        </p:spPr>
        <p:txBody>
          <a:bodyPr anchor="b">
            <a:noAutofit/>
          </a:bodyPr>
          <a:lstStyle>
            <a:lvl1pPr marL="0" indent="0" algn="l">
              <a:defRPr sz="3600" baseline="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Thank you - Black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6022" y="4062385"/>
            <a:ext cx="2363624" cy="617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57468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iStock_000000236824_Medium.jp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0"/>
            <a:ext cx="9143999" cy="5143500"/>
          </a:xfrm>
          <a:prstGeom prst="rect">
            <a:avLst/>
          </a:prstGeom>
        </p:spPr>
      </p:pic>
      <p:grpSp>
        <p:nvGrpSpPr>
          <p:cNvPr id="12" name="Group 11"/>
          <p:cNvGrpSpPr/>
          <p:nvPr userDrawn="1"/>
        </p:nvGrpSpPr>
        <p:grpSpPr>
          <a:xfrm>
            <a:off x="547796" y="374831"/>
            <a:ext cx="1297211" cy="693579"/>
            <a:chOff x="6836367" y="0"/>
            <a:chExt cx="4634688" cy="2478024"/>
          </a:xfrm>
        </p:grpSpPr>
        <p:pic>
          <p:nvPicPr>
            <p:cNvPr id="7" name="Picture 6" descr="MCRI_Logo_Colour.png"/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836367" y="0"/>
              <a:ext cx="2378143" cy="2478024"/>
            </a:xfrm>
            <a:prstGeom prst="rect">
              <a:avLst/>
            </a:prstGeom>
          </p:spPr>
        </p:pic>
        <p:pic>
          <p:nvPicPr>
            <p:cNvPr id="9" name="Picture 8" descr="MCRI_Logo_Reversed.png"/>
            <p:cNvPicPr>
              <a:picLocks noChangeAspect="1"/>
            </p:cNvPicPr>
            <p:nvPr userDrawn="1"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214510" y="0"/>
              <a:ext cx="2256545" cy="2478024"/>
            </a:xfrm>
            <a:prstGeom prst="rect">
              <a:avLst/>
            </a:prstGeom>
          </p:spPr>
        </p:pic>
      </p:grpSp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556463" y="1596253"/>
            <a:ext cx="5249190" cy="520262"/>
          </a:xfrm>
        </p:spPr>
        <p:txBody>
          <a:bodyPr anchor="b">
            <a:noAutofit/>
          </a:bodyPr>
          <a:lstStyle>
            <a:lvl1pPr marL="0" indent="0" algn="l"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Thank you – MCRI White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6022" y="4062385"/>
            <a:ext cx="2363624" cy="617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8454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62DB6-D5EB-E744-B3B9-173566BBE320}" type="datetimeFigureOut">
              <a:rPr lang="en-US" smtClean="0"/>
              <a:pPr/>
              <a:t>11/27/2018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E3743-1AF2-0847-B3A2-E4CA566DB74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1322835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iStock_000059475808_Large.jp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-268943"/>
            <a:ext cx="9144000" cy="5412443"/>
          </a:xfrm>
          <a:prstGeom prst="rect">
            <a:avLst/>
          </a:prstGeom>
        </p:spPr>
      </p:pic>
      <p:pic>
        <p:nvPicPr>
          <p:cNvPr id="25" name="Picture 24" descr="MCRI_Logo_Colour.png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227"/>
          <a:stretch/>
        </p:blipFill>
        <p:spPr>
          <a:xfrm>
            <a:off x="549966" y="354297"/>
            <a:ext cx="1316936" cy="693579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556463" y="1596253"/>
            <a:ext cx="5249190" cy="520262"/>
          </a:xfrm>
        </p:spPr>
        <p:txBody>
          <a:bodyPr anchor="b">
            <a:noAutofit/>
          </a:bodyPr>
          <a:lstStyle>
            <a:lvl1pPr marL="0" indent="0" algn="l">
              <a:defRPr sz="3600" baseline="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Thank you - Black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6022" y="4062385"/>
            <a:ext cx="2363624" cy="617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52502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MCRI-3917.jp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9144001" cy="5143500"/>
          </a:xfrm>
          <a:prstGeom prst="rect">
            <a:avLst/>
          </a:prstGeom>
        </p:spPr>
      </p:pic>
      <p:grpSp>
        <p:nvGrpSpPr>
          <p:cNvPr id="12" name="Group 11"/>
          <p:cNvGrpSpPr/>
          <p:nvPr userDrawn="1"/>
        </p:nvGrpSpPr>
        <p:grpSpPr>
          <a:xfrm>
            <a:off x="547796" y="374831"/>
            <a:ext cx="1297211" cy="693579"/>
            <a:chOff x="6836367" y="0"/>
            <a:chExt cx="4634688" cy="2478024"/>
          </a:xfrm>
        </p:grpSpPr>
        <p:pic>
          <p:nvPicPr>
            <p:cNvPr id="7" name="Picture 6" descr="MCRI_Logo_Colour.png"/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836367" y="0"/>
              <a:ext cx="2378143" cy="2478024"/>
            </a:xfrm>
            <a:prstGeom prst="rect">
              <a:avLst/>
            </a:prstGeom>
          </p:spPr>
        </p:pic>
        <p:pic>
          <p:nvPicPr>
            <p:cNvPr id="9" name="Picture 8" descr="MCRI_Logo_Reversed.png"/>
            <p:cNvPicPr>
              <a:picLocks noChangeAspect="1"/>
            </p:cNvPicPr>
            <p:nvPr userDrawn="1"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214510" y="0"/>
              <a:ext cx="2256545" cy="2478024"/>
            </a:xfrm>
            <a:prstGeom prst="rect">
              <a:avLst/>
            </a:prstGeom>
          </p:spPr>
        </p:pic>
      </p:grpSp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556463" y="1596253"/>
            <a:ext cx="5249190" cy="520262"/>
          </a:xfrm>
        </p:spPr>
        <p:txBody>
          <a:bodyPr anchor="b">
            <a:noAutofit/>
          </a:bodyPr>
          <a:lstStyle>
            <a:lvl1pPr marL="0" indent="0" algn="l"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Thank you – MCRI White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6022" y="4062385"/>
            <a:ext cx="2363624" cy="617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312825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MCRI-4346.jp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9144001" cy="5143500"/>
          </a:xfrm>
          <a:prstGeom prst="rect">
            <a:avLst/>
          </a:prstGeom>
        </p:spPr>
      </p:pic>
      <p:grpSp>
        <p:nvGrpSpPr>
          <p:cNvPr id="12" name="Group 11"/>
          <p:cNvGrpSpPr/>
          <p:nvPr userDrawn="1"/>
        </p:nvGrpSpPr>
        <p:grpSpPr>
          <a:xfrm>
            <a:off x="547796" y="374831"/>
            <a:ext cx="1297211" cy="693579"/>
            <a:chOff x="6836367" y="0"/>
            <a:chExt cx="4634688" cy="2478024"/>
          </a:xfrm>
        </p:grpSpPr>
        <p:pic>
          <p:nvPicPr>
            <p:cNvPr id="7" name="Picture 6" descr="MCRI_Logo_Colour.png"/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836367" y="0"/>
              <a:ext cx="2378143" cy="2478024"/>
            </a:xfrm>
            <a:prstGeom prst="rect">
              <a:avLst/>
            </a:prstGeom>
          </p:spPr>
        </p:pic>
        <p:pic>
          <p:nvPicPr>
            <p:cNvPr id="9" name="Picture 8" descr="MCRI_Logo_Reversed.png"/>
            <p:cNvPicPr>
              <a:picLocks noChangeAspect="1"/>
            </p:cNvPicPr>
            <p:nvPr userDrawn="1"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214510" y="0"/>
              <a:ext cx="2256545" cy="2478024"/>
            </a:xfrm>
            <a:prstGeom prst="rect">
              <a:avLst/>
            </a:prstGeom>
          </p:spPr>
        </p:pic>
      </p:grpSp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556463" y="1596253"/>
            <a:ext cx="5249190" cy="520262"/>
          </a:xfrm>
        </p:spPr>
        <p:txBody>
          <a:bodyPr anchor="b">
            <a:noAutofit/>
          </a:bodyPr>
          <a:lstStyle>
            <a:lvl1pPr marL="0" indent="0" algn="l"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Thank you – MCRI White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6022" y="4062385"/>
            <a:ext cx="2363624" cy="617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84447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31531" y="-11825"/>
            <a:ext cx="9175531" cy="5155325"/>
          </a:xfrm>
          <a:prstGeom prst="rect">
            <a:avLst/>
          </a:prstGeom>
        </p:spPr>
      </p:pic>
      <p:grpSp>
        <p:nvGrpSpPr>
          <p:cNvPr id="12" name="Group 11"/>
          <p:cNvGrpSpPr/>
          <p:nvPr userDrawn="1"/>
        </p:nvGrpSpPr>
        <p:grpSpPr>
          <a:xfrm>
            <a:off x="547796" y="374831"/>
            <a:ext cx="1297211" cy="693579"/>
            <a:chOff x="6836367" y="0"/>
            <a:chExt cx="4634688" cy="2478024"/>
          </a:xfrm>
        </p:grpSpPr>
        <p:pic>
          <p:nvPicPr>
            <p:cNvPr id="7" name="Picture 6" descr="MCRI_Logo_Colour.png"/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836367" y="0"/>
              <a:ext cx="2378143" cy="2478024"/>
            </a:xfrm>
            <a:prstGeom prst="rect">
              <a:avLst/>
            </a:prstGeom>
          </p:spPr>
        </p:pic>
        <p:pic>
          <p:nvPicPr>
            <p:cNvPr id="9" name="Picture 8" descr="MCRI_Logo_Reversed.png"/>
            <p:cNvPicPr>
              <a:picLocks noChangeAspect="1"/>
            </p:cNvPicPr>
            <p:nvPr userDrawn="1"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214510" y="0"/>
              <a:ext cx="2256545" cy="2478024"/>
            </a:xfrm>
            <a:prstGeom prst="rect">
              <a:avLst/>
            </a:prstGeom>
          </p:spPr>
        </p:pic>
      </p:grpSp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556463" y="1596253"/>
            <a:ext cx="5249190" cy="520262"/>
          </a:xfrm>
        </p:spPr>
        <p:txBody>
          <a:bodyPr anchor="b">
            <a:noAutofit/>
          </a:bodyPr>
          <a:lstStyle>
            <a:lvl1pPr marL="0" indent="0" algn="l"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Thank you – MCRI White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6022" y="4062385"/>
            <a:ext cx="2363624" cy="617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2998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62DB6-D5EB-E744-B3B9-173566BBE320}" type="datetimeFigureOut">
              <a:rPr lang="en-US" smtClean="0"/>
              <a:pPr/>
              <a:t>11/27/2018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E3743-1AF2-0847-B3A2-E4CA566DB74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82548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62DB6-D5EB-E744-B3B9-173566BBE320}" type="datetimeFigureOut">
              <a:rPr lang="en-US" smtClean="0"/>
              <a:pPr/>
              <a:t>11/27/2018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E3743-1AF2-0847-B3A2-E4CA566DB74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09759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62DB6-D5EB-E744-B3B9-173566BBE320}" type="datetimeFigureOut">
              <a:rPr lang="en-US" smtClean="0"/>
              <a:pPr/>
              <a:t>11/27/2018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E3743-1AF2-0847-B3A2-E4CA566DB74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5809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62DB6-D5EB-E744-B3B9-173566BBE320}" type="datetimeFigureOut">
              <a:rPr lang="en-US" smtClean="0"/>
              <a:pPr/>
              <a:t>11/27/2018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E3743-1AF2-0847-B3A2-E4CA566DB74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87358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5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562DB6-D5EB-E744-B3B9-173566BBE320}" type="datetimeFigureOut">
              <a:rPr lang="en-US" smtClean="0"/>
              <a:pPr/>
              <a:t>11/27/2018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6E3743-1AF2-0847-B3A2-E4CA566DB74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3583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2" r:id="rId1"/>
    <p:sldLayoutId id="2147483753" r:id="rId2"/>
    <p:sldLayoutId id="2147483754" r:id="rId3"/>
    <p:sldLayoutId id="2147483755" r:id="rId4"/>
    <p:sldLayoutId id="2147483756" r:id="rId5"/>
    <p:sldLayoutId id="2147483757" r:id="rId6"/>
    <p:sldLayoutId id="2147483758" r:id="rId7"/>
    <p:sldLayoutId id="2147483759" r:id="rId8"/>
    <p:sldLayoutId id="2147483760" r:id="rId9"/>
    <p:sldLayoutId id="2147483761" r:id="rId10"/>
    <p:sldLayoutId id="2147483762" r:id="rId11"/>
    <p:sldLayoutId id="2147483763" r:id="rId12"/>
    <p:sldLayoutId id="2147483764" r:id="rId13"/>
    <p:sldLayoutId id="2147483691" r:id="rId14"/>
    <p:sldLayoutId id="2147483733" r:id="rId15"/>
    <p:sldLayoutId id="2147483694" r:id="rId16"/>
    <p:sldLayoutId id="2147483734" r:id="rId17"/>
    <p:sldLayoutId id="2147483735" r:id="rId18"/>
    <p:sldLayoutId id="2147483736" r:id="rId19"/>
    <p:sldLayoutId id="2147483738" r:id="rId20"/>
    <p:sldLayoutId id="2147483749" r:id="rId21"/>
    <p:sldLayoutId id="2147483750" r:id="rId22"/>
    <p:sldLayoutId id="2147483701" r:id="rId23"/>
    <p:sldLayoutId id="2147483703" r:id="rId24"/>
    <p:sldLayoutId id="2147483704" r:id="rId25"/>
    <p:sldLayoutId id="2147483705" r:id="rId26"/>
    <p:sldLayoutId id="2147483706" r:id="rId27"/>
    <p:sldLayoutId id="2147483707" r:id="rId28"/>
    <p:sldLayoutId id="2147483708" r:id="rId29"/>
    <p:sldLayoutId id="2147483709" r:id="rId30"/>
    <p:sldLayoutId id="2147483715" r:id="rId31"/>
    <p:sldLayoutId id="2147483721" r:id="rId32"/>
    <p:sldLayoutId id="2147483723" r:id="rId33"/>
    <p:sldLayoutId id="2147483722" r:id="rId34"/>
    <p:sldLayoutId id="2147483730" r:id="rId35"/>
    <p:sldLayoutId id="2147483716" r:id="rId36"/>
    <p:sldLayoutId id="2147483724" r:id="rId37"/>
    <p:sldLayoutId id="2147483717" r:id="rId38"/>
    <p:sldLayoutId id="2147483718" r:id="rId39"/>
    <p:sldLayoutId id="2147483719" r:id="rId40"/>
    <p:sldLayoutId id="2147483725" r:id="rId41"/>
    <p:sldLayoutId id="2147483726" r:id="rId42"/>
    <p:sldLayoutId id="2147483727" r:id="rId43"/>
    <p:sldLayoutId id="2147483728" r:id="rId44"/>
    <p:sldLayoutId id="2147483720" r:id="rId45"/>
    <p:sldLayoutId id="2147483741" r:id="rId46"/>
    <p:sldLayoutId id="2147483742" r:id="rId47"/>
    <p:sldLayoutId id="2147483743" r:id="rId48"/>
    <p:sldLayoutId id="2147483744" r:id="rId49"/>
    <p:sldLayoutId id="2147483745" r:id="rId50"/>
    <p:sldLayoutId id="2147483746" r:id="rId51"/>
    <p:sldLayoutId id="2147483747" r:id="rId52"/>
    <p:sldLayoutId id="2147483748" r:id="rId53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54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7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image" Target="../media/image49.png"/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8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5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8494" y="990264"/>
            <a:ext cx="7329511" cy="713528"/>
          </a:xfrm>
        </p:spPr>
        <p:txBody>
          <a:bodyPr>
            <a:normAutofit fontScale="90000"/>
          </a:bodyPr>
          <a:lstStyle/>
          <a:p>
            <a:r>
              <a:rPr lang="en-AU" dirty="0"/>
              <a:t>What can genomics offer to those with rare genetic disorders?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BC7B94BA-012F-CB46-96B4-351745B3F5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8494" y="1800050"/>
            <a:ext cx="5675182" cy="1688243"/>
          </a:xfrm>
        </p:spPr>
        <p:txBody>
          <a:bodyPr>
            <a:normAutofit lnSpcReduction="10000"/>
          </a:bodyPr>
          <a:lstStyle/>
          <a:p>
            <a:r>
              <a:rPr lang="en-AU" sz="1350" b="1" dirty="0"/>
              <a:t>John Christodoulou</a:t>
            </a:r>
            <a:br>
              <a:rPr lang="en-AU" sz="1350" dirty="0"/>
            </a:br>
            <a:r>
              <a:rPr lang="en-AU" sz="1350" dirty="0"/>
              <a:t>Director, Genetics Research Theme, Co-Head, Brain and Mitochondrial Research Group, Murdoch Children’s Research Institute</a:t>
            </a:r>
          </a:p>
          <a:p>
            <a:endParaRPr lang="en-AU" sz="1350" dirty="0"/>
          </a:p>
          <a:p>
            <a:r>
              <a:rPr lang="en-AU" sz="1350" dirty="0"/>
              <a:t>Chair of Genomic Medicine, Department of Paediatrics, University of Melbourne, Melbourne Australia</a:t>
            </a:r>
          </a:p>
          <a:p>
            <a:endParaRPr lang="en-AU" sz="1350" dirty="0"/>
          </a:p>
          <a:p>
            <a:r>
              <a:rPr lang="en-AU" sz="1350" dirty="0"/>
              <a:t>Co-Lead, Australian Genomics Health Alliance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568495" y="3625483"/>
            <a:ext cx="2487527" cy="317635"/>
          </a:xfrm>
        </p:spPr>
        <p:txBody>
          <a:bodyPr>
            <a:normAutofit/>
          </a:bodyPr>
          <a:lstStyle/>
          <a:p>
            <a:r>
              <a:rPr lang="en-AU" sz="1350" dirty="0"/>
              <a:t>27</a:t>
            </a:r>
            <a:r>
              <a:rPr lang="en-AU" sz="1350" baseline="30000" dirty="0"/>
              <a:t>th</a:t>
            </a:r>
            <a:r>
              <a:rPr lang="en-AU" sz="1350" dirty="0"/>
              <a:t> November 2018</a:t>
            </a:r>
          </a:p>
        </p:txBody>
      </p:sp>
    </p:spTree>
    <p:extLst>
      <p:ext uri="{BB962C8B-B14F-4D97-AF65-F5344CB8AC3E}">
        <p14:creationId xmlns:p14="http://schemas.microsoft.com/office/powerpoint/2010/main" val="39794005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B6872D6-395A-0F47-9054-FEC6D857FA2E}"/>
              </a:ext>
            </a:extLst>
          </p:cNvPr>
          <p:cNvSpPr txBox="1">
            <a:spLocks/>
          </p:cNvSpPr>
          <p:nvPr/>
        </p:nvSpPr>
        <p:spPr>
          <a:xfrm>
            <a:off x="812254" y="123840"/>
            <a:ext cx="6321847" cy="99417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 baseline="0">
                <a:solidFill>
                  <a:srgbClr val="054F94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r>
              <a:rPr lang="en-US" sz="2700">
                <a:solidFill>
                  <a:srgbClr val="164386"/>
                </a:solidFill>
              </a:rPr>
              <a:t>The Australian Health Care System </a:t>
            </a:r>
            <a:r>
              <a:rPr lang="en-US" sz="1800">
                <a:solidFill>
                  <a:srgbClr val="00AEDB"/>
                </a:solidFill>
              </a:rPr>
              <a:t>COMPLEX AND FRAGMENTED STRUCTURE</a:t>
            </a:r>
            <a:endParaRPr lang="en-AU" sz="1800" dirty="0">
              <a:solidFill>
                <a:srgbClr val="FF0000"/>
              </a:solidFill>
            </a:endParaRP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18D2AA8F-B1CC-4B4F-9D56-4114EB961658}"/>
              </a:ext>
            </a:extLst>
          </p:cNvPr>
          <p:cNvSpPr txBox="1">
            <a:spLocks/>
          </p:cNvSpPr>
          <p:nvPr/>
        </p:nvSpPr>
        <p:spPr>
          <a:xfrm>
            <a:off x="5436991" y="3456547"/>
            <a:ext cx="2885481" cy="378711"/>
          </a:xfrm>
          <a:prstGeom prst="rect">
            <a:avLst/>
          </a:prstGeom>
        </p:spPr>
        <p:txBody>
          <a:bodyPr>
            <a:normAutofit fontScale="625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 baseline="0">
                <a:solidFill>
                  <a:srgbClr val="45B2DB"/>
                </a:solidFill>
                <a:latin typeface="Trebuchet MS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500" kern="1200" baseline="0">
                <a:solidFill>
                  <a:schemeClr val="tx1">
                    <a:lumMod val="50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kern="1200">
                <a:solidFill>
                  <a:schemeClr val="tx1">
                    <a:lumMod val="50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45B2DB"/>
              </a:buClr>
              <a:buSzTx/>
              <a:buFont typeface="Wingdings" panose="05000000000000000000" pitchFamily="2" charset="2"/>
              <a:buChar char="§"/>
              <a:tabLst/>
              <a:defRPr sz="1800" kern="1200" baseline="0">
                <a:solidFill>
                  <a:schemeClr val="tx1">
                    <a:lumMod val="50000"/>
                  </a:schemeClr>
                </a:solidFill>
                <a:latin typeface="Trebuchet MS"/>
                <a:ea typeface="+mn-ea"/>
                <a:cs typeface="+mn-cs"/>
              </a:defRPr>
            </a:lvl4pPr>
            <a:lvl5pPr marL="916686" marR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5B2DB"/>
              </a:buClr>
              <a:buSzTx/>
              <a:buFont typeface="Wingdings" panose="05000000000000000000" pitchFamily="2" charset="2"/>
              <a:buChar char="§"/>
              <a:tabLst/>
              <a:defRPr sz="1600" kern="1200" baseline="0">
                <a:solidFill>
                  <a:schemeClr val="tx1">
                    <a:lumMod val="50000"/>
                  </a:schemeClr>
                </a:solidFill>
                <a:latin typeface="Trebuchet MS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AU" sz="2100"/>
              <a:t>Health service funding and responsibilities</a:t>
            </a:r>
            <a:endParaRPr lang="en-AU" sz="21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06BDA3-0518-BE44-AD9E-CF6E24FE1919}"/>
              </a:ext>
            </a:extLst>
          </p:cNvPr>
          <p:cNvSpPr txBox="1"/>
          <p:nvPr/>
        </p:nvSpPr>
        <p:spPr>
          <a:xfrm>
            <a:off x="5888252" y="3808245"/>
            <a:ext cx="23603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AU" sz="1200" i="1" dirty="0">
                <a:solidFill>
                  <a:prstClr val="black"/>
                </a:solidFill>
                <a:latin typeface="Century Gothic" panose="020B0502020202020204" pitchFamily="34" charset="0"/>
              </a:rPr>
              <a:t>Australia’s Health 2014, AIHW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DFE81A5-5A8A-D049-B554-B9977868960B}"/>
              </a:ext>
            </a:extLst>
          </p:cNvPr>
          <p:cNvGrpSpPr/>
          <p:nvPr/>
        </p:nvGrpSpPr>
        <p:grpSpPr>
          <a:xfrm>
            <a:off x="5232559" y="1011808"/>
            <a:ext cx="3016076" cy="2344795"/>
            <a:chOff x="4803820" y="1293211"/>
            <a:chExt cx="4021435" cy="3126393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A3C76A8-824A-D44B-B031-8DAFA93D66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622"/>
            <a:stretch/>
          </p:blipFill>
          <p:spPr>
            <a:xfrm>
              <a:off x="4971244" y="1293211"/>
              <a:ext cx="3854011" cy="2880856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87E2865-3D85-E74B-8707-896688747FBD}"/>
                </a:ext>
              </a:extLst>
            </p:cNvPr>
            <p:cNvSpPr/>
            <p:nvPr/>
          </p:nvSpPr>
          <p:spPr>
            <a:xfrm>
              <a:off x="4803820" y="3904449"/>
              <a:ext cx="1506829" cy="51515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>
                <a:solidFill>
                  <a:prstClr val="white"/>
                </a:solidFill>
                <a:latin typeface="Century Gothic" panose="020B0502020202020204" pitchFamily="34" charset="0"/>
              </a:endParaRP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18F7F460-611F-6142-AE30-FE23CE5002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481" y="978399"/>
            <a:ext cx="4082447" cy="4078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3384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F78BAB9-2113-C646-8318-100CFCD652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1368" y="4524499"/>
            <a:ext cx="2528619" cy="498764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5ED4318F-C2FF-0F49-B5E2-4F41219A37FA}"/>
              </a:ext>
            </a:extLst>
          </p:cNvPr>
          <p:cNvSpPr txBox="1">
            <a:spLocks/>
          </p:cNvSpPr>
          <p:nvPr/>
        </p:nvSpPr>
        <p:spPr>
          <a:xfrm>
            <a:off x="356261" y="44179"/>
            <a:ext cx="8318664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rgbClr val="45B2DB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r>
              <a:rPr lang="en-US" sz="2175" b="1" dirty="0"/>
              <a:t>Australian Genomics Health Alliance</a:t>
            </a:r>
          </a:p>
          <a:p>
            <a:r>
              <a:rPr lang="en-US" sz="1875" b="1" dirty="0"/>
              <a:t>Our Origins: Targeted Call For Research Grant</a:t>
            </a:r>
            <a:br>
              <a:rPr lang="en-US" sz="2100" b="1" dirty="0"/>
            </a:br>
            <a:r>
              <a:rPr lang="en-US" sz="1725" b="1" dirty="0">
                <a:solidFill>
                  <a:srgbClr val="00AEDB"/>
                </a:solidFill>
              </a:rPr>
              <a:t>$25M NATIONAL HEALTH AND MEDICAL RESEARCH COUNCIL GRANT (2016-2020)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211F19D-C407-474D-A70F-A6C93285CC95}"/>
              </a:ext>
            </a:extLst>
          </p:cNvPr>
          <p:cNvSpPr txBox="1">
            <a:spLocks/>
          </p:cNvSpPr>
          <p:nvPr/>
        </p:nvSpPr>
        <p:spPr>
          <a:xfrm>
            <a:off x="356261" y="1166751"/>
            <a:ext cx="7793181" cy="360430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 baseline="0">
                <a:solidFill>
                  <a:srgbClr val="45B2DB"/>
                </a:solidFill>
                <a:latin typeface="Trebuchet MS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500" kern="1200" baseline="0">
                <a:solidFill>
                  <a:schemeClr val="tx1">
                    <a:lumMod val="50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kern="1200">
                <a:solidFill>
                  <a:schemeClr val="tx1">
                    <a:lumMod val="50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45B2DB"/>
              </a:buClr>
              <a:buSzTx/>
              <a:buFont typeface="Wingdings" panose="05000000000000000000" pitchFamily="2" charset="2"/>
              <a:buChar char="§"/>
              <a:tabLst/>
              <a:defRPr sz="1800" kern="1200" baseline="0">
                <a:solidFill>
                  <a:schemeClr val="tx1">
                    <a:lumMod val="50000"/>
                  </a:schemeClr>
                </a:solidFill>
                <a:latin typeface="Trebuchet MS"/>
                <a:ea typeface="+mn-ea"/>
                <a:cs typeface="+mn-cs"/>
              </a:defRPr>
            </a:lvl4pPr>
            <a:lvl5pPr marL="916686" marR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5B2DB"/>
              </a:buClr>
              <a:buSzTx/>
              <a:buFont typeface="Wingdings" panose="05000000000000000000" pitchFamily="2" charset="2"/>
              <a:buChar char="§"/>
              <a:tabLst/>
              <a:defRPr sz="1600" kern="1200" baseline="0">
                <a:solidFill>
                  <a:schemeClr val="tx1">
                    <a:lumMod val="50000"/>
                  </a:schemeClr>
                </a:solidFill>
                <a:latin typeface="Trebuchet MS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4313" indent="-214313">
              <a:buFont typeface="Arial" panose="020B0604020202020204" pitchFamily="34" charset="0"/>
              <a:buChar char="•"/>
              <a:defRPr/>
            </a:pPr>
            <a:r>
              <a:rPr lang="en-US" sz="1800" dirty="0">
                <a:solidFill>
                  <a:schemeClr val="tx1"/>
                </a:solidFill>
              </a:rPr>
              <a:t>To demonstrate how </a:t>
            </a:r>
            <a:r>
              <a:rPr lang="en-US" sz="1800" b="1" dirty="0">
                <a:solidFill>
                  <a:schemeClr val="tx1"/>
                </a:solidFill>
              </a:rPr>
              <a:t>patient benefit </a:t>
            </a:r>
            <a:r>
              <a:rPr lang="en-US" sz="1800" dirty="0">
                <a:solidFill>
                  <a:schemeClr val="tx1"/>
                </a:solidFill>
              </a:rPr>
              <a:t>could be maximized through application of genomic data in one or more human diseases.</a:t>
            </a:r>
          </a:p>
          <a:p>
            <a:pPr marL="214313" indent="-214313">
              <a:buFont typeface="Arial" panose="020B0604020202020204" pitchFamily="34" charset="0"/>
              <a:buChar char="•"/>
              <a:defRPr/>
            </a:pPr>
            <a:endParaRPr lang="en-US" sz="1800" dirty="0">
              <a:solidFill>
                <a:schemeClr val="tx1"/>
              </a:solidFill>
            </a:endParaRPr>
          </a:p>
          <a:p>
            <a:pPr marL="214313" indent="-214313">
              <a:buFont typeface="Arial" panose="020B0604020202020204" pitchFamily="34" charset="0"/>
              <a:buChar char="•"/>
              <a:defRPr/>
            </a:pPr>
            <a:r>
              <a:rPr lang="en-US" sz="1800" dirty="0">
                <a:solidFill>
                  <a:schemeClr val="tx1"/>
                </a:solidFill>
              </a:rPr>
              <a:t>To provide evidence to inform analysis on the </a:t>
            </a:r>
            <a:r>
              <a:rPr lang="en-US" sz="1800" b="1" dirty="0">
                <a:solidFill>
                  <a:schemeClr val="tx1"/>
                </a:solidFill>
              </a:rPr>
              <a:t>cost effectiveness </a:t>
            </a:r>
            <a:r>
              <a:rPr lang="en-US" sz="1800" dirty="0">
                <a:solidFill>
                  <a:schemeClr val="tx1"/>
                </a:solidFill>
              </a:rPr>
              <a:t>of implementing genomic data into the Australian health system.</a:t>
            </a:r>
          </a:p>
          <a:p>
            <a:pPr marL="214313" indent="-214313">
              <a:buFont typeface="Arial" panose="020B0604020202020204" pitchFamily="34" charset="0"/>
              <a:buChar char="•"/>
              <a:defRPr/>
            </a:pPr>
            <a:endParaRPr lang="en-US" sz="1800" dirty="0">
              <a:solidFill>
                <a:schemeClr val="tx1"/>
              </a:solidFill>
            </a:endParaRPr>
          </a:p>
          <a:p>
            <a:pPr marL="214313" indent="-214313"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sz="1800" dirty="0">
                <a:solidFill>
                  <a:schemeClr val="tx1"/>
                </a:solidFill>
              </a:rPr>
              <a:t>To increase understanding of </a:t>
            </a:r>
            <a:r>
              <a:rPr lang="en-US" sz="1800" b="1" dirty="0">
                <a:solidFill>
                  <a:schemeClr val="tx1"/>
                </a:solidFill>
              </a:rPr>
              <a:t>practical strategies </a:t>
            </a:r>
            <a:r>
              <a:rPr lang="en-US" sz="1800" dirty="0">
                <a:solidFill>
                  <a:schemeClr val="tx1"/>
                </a:solidFill>
              </a:rPr>
              <a:t>that could be used by Australian health system planners and policymakers.</a:t>
            </a:r>
          </a:p>
          <a:p>
            <a:pPr marL="214313" indent="-214313">
              <a:buFont typeface="Arial" panose="020B0604020202020204" pitchFamily="34" charset="0"/>
              <a:buChar char="•"/>
              <a:defRPr/>
            </a:pPr>
            <a:endParaRPr lang="en-US" sz="1800" dirty="0">
              <a:solidFill>
                <a:schemeClr val="tx1"/>
              </a:solidFill>
            </a:endParaRPr>
          </a:p>
          <a:p>
            <a:pPr marL="214313" indent="-214313">
              <a:buFont typeface="Arial" panose="020B0604020202020204" pitchFamily="34" charset="0"/>
              <a:buChar char="•"/>
              <a:defRPr/>
            </a:pPr>
            <a:r>
              <a:rPr lang="en-US" sz="1800" dirty="0">
                <a:solidFill>
                  <a:schemeClr val="tx1"/>
                </a:solidFill>
              </a:rPr>
              <a:t>To build Australia’s </a:t>
            </a:r>
            <a:r>
              <a:rPr lang="en-US" sz="1800" b="1" dirty="0">
                <a:solidFill>
                  <a:schemeClr val="tx1"/>
                </a:solidFill>
              </a:rPr>
              <a:t>research and research translation capacity </a:t>
            </a:r>
            <a:r>
              <a:rPr lang="en-US" sz="1800" dirty="0">
                <a:solidFill>
                  <a:schemeClr val="tx1"/>
                </a:solidFill>
              </a:rPr>
              <a:t>in the area of genomics and healthcare.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8F1CD7-B3D2-DF48-B41C-153862D99159}"/>
              </a:ext>
            </a:extLst>
          </p:cNvPr>
          <p:cNvSpPr txBox="1"/>
          <p:nvPr/>
        </p:nvSpPr>
        <p:spPr>
          <a:xfrm>
            <a:off x="418604" y="1061659"/>
            <a:ext cx="7793181" cy="383181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endParaRPr lang="en-AU" sz="2700" b="1" i="1" dirty="0">
              <a:solidFill>
                <a:srgbClr val="FF0000"/>
              </a:solidFill>
            </a:endParaRPr>
          </a:p>
          <a:p>
            <a:pPr algn="ctr"/>
            <a:endParaRPr lang="en-AU" sz="2700" b="1" i="1" dirty="0">
              <a:solidFill>
                <a:srgbClr val="FF0000"/>
              </a:solidFill>
            </a:endParaRPr>
          </a:p>
          <a:p>
            <a:pPr algn="ctr"/>
            <a:endParaRPr lang="en-AU" sz="2700" b="1" i="1" dirty="0">
              <a:solidFill>
                <a:srgbClr val="FF0000"/>
              </a:solidFill>
            </a:endParaRPr>
          </a:p>
          <a:p>
            <a:pPr algn="ctr"/>
            <a:r>
              <a:rPr lang="en-AU" sz="2700" b="1" i="1" dirty="0">
                <a:solidFill>
                  <a:srgbClr val="FF0000"/>
                </a:solidFill>
              </a:rPr>
              <a:t>Australian Genomics </a:t>
            </a:r>
            <a:r>
              <a:rPr lang="en-AU" sz="2700" b="1" dirty="0">
                <a:solidFill>
                  <a:srgbClr val="FF0000"/>
                </a:solidFill>
              </a:rPr>
              <a:t>aims to demonstrate the cost effectiveness, diagnostic efficacy and impact on clinical care of genomic medicine</a:t>
            </a:r>
          </a:p>
          <a:p>
            <a:pPr algn="ctr"/>
            <a:endParaRPr lang="en-AU" sz="2700" b="1" dirty="0">
              <a:solidFill>
                <a:srgbClr val="FF0000"/>
              </a:solidFill>
            </a:endParaRPr>
          </a:p>
          <a:p>
            <a:pPr algn="ctr"/>
            <a:endParaRPr lang="en-AU" sz="2700" b="1" dirty="0">
              <a:solidFill>
                <a:srgbClr val="FF0000"/>
              </a:solidFill>
            </a:endParaRPr>
          </a:p>
          <a:p>
            <a:endParaRPr lang="en-US" sz="2700" b="1" dirty="0"/>
          </a:p>
        </p:txBody>
      </p:sp>
    </p:spTree>
    <p:extLst>
      <p:ext uri="{BB962C8B-B14F-4D97-AF65-F5344CB8AC3E}">
        <p14:creationId xmlns:p14="http://schemas.microsoft.com/office/powerpoint/2010/main" val="349783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picture containing sky&#10;&#10;Description automatically generated">
            <a:extLst>
              <a:ext uri="{FF2B5EF4-FFF2-40B4-BE49-F238E27FC236}">
                <a16:creationId xmlns:a16="http://schemas.microsoft.com/office/drawing/2014/main" id="{8865464F-7AFC-4948-8F81-7FA34A8AD2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5083" y="4439692"/>
            <a:ext cx="2789250" cy="6269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EB00EA4-1C17-6F44-AA31-921AB2E650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2735" y="907094"/>
            <a:ext cx="3399101" cy="226606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4974912-3E66-E740-B850-AEF63DD9CD2F}"/>
              </a:ext>
            </a:extLst>
          </p:cNvPr>
          <p:cNvSpPr txBox="1"/>
          <p:nvPr/>
        </p:nvSpPr>
        <p:spPr>
          <a:xfrm>
            <a:off x="6158483" y="282238"/>
            <a:ext cx="29274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00AEDB"/>
                </a:solidFill>
              </a:rPr>
              <a:t>Need to match the acuity</a:t>
            </a:r>
          </a:p>
          <a:p>
            <a:r>
              <a:rPr lang="en-US" sz="1800" b="1" dirty="0">
                <a:solidFill>
                  <a:srgbClr val="00AEDB"/>
                </a:solidFill>
              </a:rPr>
              <a:t>of the clinical situation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FDD8E1-5BD0-2341-8DC7-8A0809F28D45}"/>
              </a:ext>
            </a:extLst>
          </p:cNvPr>
          <p:cNvSpPr txBox="1"/>
          <p:nvPr/>
        </p:nvSpPr>
        <p:spPr>
          <a:xfrm>
            <a:off x="324302" y="250728"/>
            <a:ext cx="3259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00AEDB"/>
                </a:solidFill>
              </a:rPr>
              <a:t>~5% of NICU admissions have underlying genetic condition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7EBAAE-437F-0D44-B0F0-1CE22C11B7AE}"/>
              </a:ext>
            </a:extLst>
          </p:cNvPr>
          <p:cNvSpPr txBox="1"/>
          <p:nvPr/>
        </p:nvSpPr>
        <p:spPr>
          <a:xfrm>
            <a:off x="6680964" y="1602835"/>
            <a:ext cx="240001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00AEDB"/>
                </a:solidFill>
              </a:rPr>
              <a:t>Decisions made over</a:t>
            </a:r>
          </a:p>
          <a:p>
            <a:r>
              <a:rPr lang="en-US" sz="1800" b="1" dirty="0">
                <a:solidFill>
                  <a:srgbClr val="00AEDB"/>
                </a:solidFill>
              </a:rPr>
              <a:t>minutes/hours/days</a:t>
            </a:r>
          </a:p>
          <a:p>
            <a:endParaRPr lang="en-US" sz="1800" b="1" dirty="0">
              <a:solidFill>
                <a:srgbClr val="00AEDB"/>
              </a:solidFill>
            </a:endParaRPr>
          </a:p>
          <a:p>
            <a:r>
              <a:rPr lang="en-US" sz="1800" b="1" dirty="0">
                <a:solidFill>
                  <a:srgbClr val="00AEDB"/>
                </a:solidFill>
              </a:rPr>
              <a:t>NOT months/years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7B431A-1BD2-4942-BF67-3C27CE4CAB7E}"/>
              </a:ext>
            </a:extLst>
          </p:cNvPr>
          <p:cNvSpPr txBox="1"/>
          <p:nvPr/>
        </p:nvSpPr>
        <p:spPr>
          <a:xfrm>
            <a:off x="653777" y="1877944"/>
            <a:ext cx="21436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00AEDB"/>
                </a:solidFill>
              </a:rPr>
              <a:t>Ventilated patient</a:t>
            </a:r>
          </a:p>
          <a:p>
            <a:r>
              <a:rPr lang="en-US" sz="1800" b="1" dirty="0">
                <a:solidFill>
                  <a:srgbClr val="00AEDB"/>
                </a:solidFill>
              </a:rPr>
              <a:t>$4,500 per day</a:t>
            </a:r>
          </a:p>
        </p:txBody>
      </p:sp>
      <p:pic>
        <p:nvPicPr>
          <p:cNvPr id="10" name="Picture 9" descr="Screen Shot 2018-09-10 at 9.14.07 am.png">
            <a:extLst>
              <a:ext uri="{FF2B5EF4-FFF2-40B4-BE49-F238E27FC236}">
                <a16:creationId xmlns:a16="http://schemas.microsoft.com/office/drawing/2014/main" id="{76D7BE81-66B0-B844-913E-E9BC28C4AF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36" y="3202769"/>
            <a:ext cx="3259201" cy="697731"/>
          </a:xfrm>
          <a:prstGeom prst="rect">
            <a:avLst/>
          </a:prstGeom>
        </p:spPr>
      </p:pic>
      <p:pic>
        <p:nvPicPr>
          <p:cNvPr id="11" name="Picture 10" descr="Screen Shot 2018-09-10 at 9.15.33 am.png">
            <a:extLst>
              <a:ext uri="{FF2B5EF4-FFF2-40B4-BE49-F238E27FC236}">
                <a16:creationId xmlns:a16="http://schemas.microsoft.com/office/drawing/2014/main" id="{AF4BEEC2-3AE8-264F-99FC-B7EB823F1B0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416" y="2809932"/>
            <a:ext cx="1080504" cy="272749"/>
          </a:xfrm>
          <a:prstGeom prst="rect">
            <a:avLst/>
          </a:prstGeom>
        </p:spPr>
      </p:pic>
      <p:pic>
        <p:nvPicPr>
          <p:cNvPr id="12" name="Picture 11" descr="Screen Shot 2018-09-10 at 9.15.11 am.png">
            <a:extLst>
              <a:ext uri="{FF2B5EF4-FFF2-40B4-BE49-F238E27FC236}">
                <a16:creationId xmlns:a16="http://schemas.microsoft.com/office/drawing/2014/main" id="{028B8C7C-3753-E043-8AF7-BB45D1B810D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6270" y="3957193"/>
            <a:ext cx="3003773" cy="861738"/>
          </a:xfrm>
          <a:prstGeom prst="rect">
            <a:avLst/>
          </a:prstGeom>
        </p:spPr>
      </p:pic>
      <p:pic>
        <p:nvPicPr>
          <p:cNvPr id="13" name="Picture 12" descr="Screen Shot 2018-09-10 at 9.14.42 am.png">
            <a:extLst>
              <a:ext uri="{FF2B5EF4-FFF2-40B4-BE49-F238E27FC236}">
                <a16:creationId xmlns:a16="http://schemas.microsoft.com/office/drawing/2014/main" id="{94BF9095-540B-6942-82A3-47B1339977C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6731" y="3942257"/>
            <a:ext cx="2726315" cy="1050302"/>
          </a:xfrm>
          <a:prstGeom prst="rect">
            <a:avLst/>
          </a:prstGeom>
        </p:spPr>
      </p:pic>
      <p:pic>
        <p:nvPicPr>
          <p:cNvPr id="14" name="Picture 13" descr="Screen Shot 2018-09-10 at 9.14.53 am.png">
            <a:extLst>
              <a:ext uri="{FF2B5EF4-FFF2-40B4-BE49-F238E27FC236}">
                <a16:creationId xmlns:a16="http://schemas.microsoft.com/office/drawing/2014/main" id="{9DC34668-C3B1-8F43-80ED-8748CD994B7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4918" y="3581956"/>
            <a:ext cx="833367" cy="30524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08202E4-7E11-7843-9E40-2F9DB573A07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1435" y="3999034"/>
            <a:ext cx="941189" cy="94118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D912B30-AA78-DF4F-AD27-42F2F4969465}"/>
              </a:ext>
            </a:extLst>
          </p:cNvPr>
          <p:cNvSpPr txBox="1"/>
          <p:nvPr/>
        </p:nvSpPr>
        <p:spPr>
          <a:xfrm>
            <a:off x="1077266" y="4217982"/>
            <a:ext cx="889987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 dirty="0">
                <a:solidFill>
                  <a:srgbClr val="00AEDB"/>
                </a:solidFill>
              </a:rPr>
              <a:t>19hrs</a:t>
            </a:r>
          </a:p>
        </p:txBody>
      </p:sp>
    </p:spTree>
    <p:extLst>
      <p:ext uri="{BB962C8B-B14F-4D97-AF65-F5344CB8AC3E}">
        <p14:creationId xmlns:p14="http://schemas.microsoft.com/office/powerpoint/2010/main" val="17025674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Title 3">
            <a:extLst>
              <a:ext uri="{FF2B5EF4-FFF2-40B4-BE49-F238E27FC236}">
                <a16:creationId xmlns:a16="http://schemas.microsoft.com/office/drawing/2014/main" id="{19DCC6D2-3662-004B-9371-8620BF886E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163" y="56911"/>
            <a:ext cx="8777287" cy="857250"/>
          </a:xfrm>
        </p:spPr>
        <p:txBody>
          <a:bodyPr>
            <a:normAutofit/>
          </a:bodyPr>
          <a:lstStyle/>
          <a:p>
            <a:pPr algn="l"/>
            <a:r>
              <a:rPr lang="en-US" sz="2400" b="1" i="1" dirty="0"/>
              <a:t>Australian Genomics </a:t>
            </a:r>
            <a:r>
              <a:rPr lang="en-US" sz="2400" b="1" dirty="0"/>
              <a:t>Acute Care Flagship – launched in 2018</a:t>
            </a:r>
            <a:endParaRPr lang="en-US" b="1" dirty="0">
              <a:solidFill>
                <a:srgbClr val="00AEDB"/>
              </a:solidFill>
            </a:endParaRPr>
          </a:p>
        </p:txBody>
      </p:sp>
      <p:sp>
        <p:nvSpPr>
          <p:cNvPr id="84" name="Content Placeholder 4">
            <a:extLst>
              <a:ext uri="{FF2B5EF4-FFF2-40B4-BE49-F238E27FC236}">
                <a16:creationId xmlns:a16="http://schemas.microsoft.com/office/drawing/2014/main" id="{C2CE2185-1D3F-9B45-A4FD-D95938FE976F}"/>
              </a:ext>
            </a:extLst>
          </p:cNvPr>
          <p:cNvSpPr txBox="1">
            <a:spLocks/>
          </p:cNvSpPr>
          <p:nvPr/>
        </p:nvSpPr>
        <p:spPr>
          <a:xfrm>
            <a:off x="260273" y="2583867"/>
            <a:ext cx="8369300" cy="201872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 baseline="0">
                <a:solidFill>
                  <a:srgbClr val="45B2DB"/>
                </a:solidFill>
                <a:latin typeface="Trebuchet MS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500" kern="1200" baseline="0">
                <a:solidFill>
                  <a:schemeClr val="tx1">
                    <a:lumMod val="50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kern="1200">
                <a:solidFill>
                  <a:schemeClr val="tx1">
                    <a:lumMod val="50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45B2DB"/>
              </a:buClr>
              <a:buSzTx/>
              <a:buFont typeface="Wingdings" panose="05000000000000000000" pitchFamily="2" charset="2"/>
              <a:buChar char="§"/>
              <a:tabLst/>
              <a:defRPr sz="1800" kern="1200" baseline="0">
                <a:solidFill>
                  <a:schemeClr val="tx1">
                    <a:lumMod val="50000"/>
                  </a:schemeClr>
                </a:solidFill>
                <a:latin typeface="Trebuchet MS"/>
                <a:ea typeface="+mn-ea"/>
                <a:cs typeface="+mn-cs"/>
              </a:defRPr>
            </a:lvl4pPr>
            <a:lvl5pPr marL="916686" marR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5B2DB"/>
              </a:buClr>
              <a:buSzTx/>
              <a:buFont typeface="Wingdings" panose="05000000000000000000" pitchFamily="2" charset="2"/>
              <a:buChar char="§"/>
              <a:tabLst/>
              <a:defRPr sz="1600" kern="1200" baseline="0">
                <a:solidFill>
                  <a:schemeClr val="tx1">
                    <a:lumMod val="50000"/>
                  </a:schemeClr>
                </a:solidFill>
                <a:latin typeface="Trebuchet MS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>
                <a:solidFill>
                  <a:schemeClr val="tx1"/>
                </a:solidFill>
              </a:rPr>
              <a:t>Goals: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Establish clinical and laboratory pathways to deliver ultra-rapid genomic testing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tx1"/>
              </a:solidFill>
            </a:endParaRP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Comprehensive interdisciplinary evaluation of ultra-rapid genomic testing in acute </a:t>
            </a:r>
            <a:r>
              <a:rPr lang="en-US" sz="1800" dirty="0" err="1">
                <a:solidFill>
                  <a:schemeClr val="tx1"/>
                </a:solidFill>
              </a:rPr>
              <a:t>paediatrics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41B94CA2-CD50-594A-A516-E9976C675A74}"/>
              </a:ext>
            </a:extLst>
          </p:cNvPr>
          <p:cNvSpPr/>
          <p:nvPr/>
        </p:nvSpPr>
        <p:spPr>
          <a:xfrm>
            <a:off x="399974" y="1303038"/>
            <a:ext cx="82296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450"/>
              </a:spcAft>
            </a:pPr>
            <a:r>
              <a:rPr lang="en-AU" sz="1800" b="1" dirty="0"/>
              <a:t>Approach: </a:t>
            </a:r>
            <a:r>
              <a:rPr lang="en-AU" sz="1800" dirty="0"/>
              <a:t>Providing </a:t>
            </a:r>
            <a:r>
              <a:rPr lang="en-AU" sz="1800" b="1" dirty="0"/>
              <a:t>ultra-rapid (&lt;5 day) </a:t>
            </a:r>
            <a:r>
              <a:rPr lang="en-AU" sz="1800" dirty="0"/>
              <a:t>genomic testing to acutely unwell infants and children with suspected genetic conditions, with the aim of providing diagnostic certainty and guiding acute care management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4DBBF0-D5A5-2B42-B538-4C1C493139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219" y="4524499"/>
            <a:ext cx="2573768" cy="507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10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>
            <a:extLst>
              <a:ext uri="{FF2B5EF4-FFF2-40B4-BE49-F238E27FC236}">
                <a16:creationId xmlns:a16="http://schemas.microsoft.com/office/drawing/2014/main" id="{635FC0BE-B8DF-FD45-BD22-D9DF23D16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Australian Genomics Acute Care Genomics Flagship, N = 70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FB8AEAF7-2829-2246-B73C-46D6255CE99B}"/>
              </a:ext>
            </a:extLst>
          </p:cNvPr>
          <p:cNvSpPr txBox="1">
            <a:spLocks/>
          </p:cNvSpPr>
          <p:nvPr/>
        </p:nvSpPr>
        <p:spPr>
          <a:xfrm>
            <a:off x="556023" y="1061884"/>
            <a:ext cx="4064765" cy="361818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 baseline="0">
                <a:solidFill>
                  <a:srgbClr val="45B2DB"/>
                </a:solidFill>
                <a:latin typeface="Trebuchet MS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500" kern="1200" baseline="0">
                <a:solidFill>
                  <a:schemeClr val="tx1">
                    <a:lumMod val="50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kern="1200">
                <a:solidFill>
                  <a:schemeClr val="tx1">
                    <a:lumMod val="50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45B2DB"/>
              </a:buClr>
              <a:buSzTx/>
              <a:buFont typeface="Wingdings" panose="05000000000000000000" pitchFamily="2" charset="2"/>
              <a:buChar char="§"/>
              <a:tabLst/>
              <a:defRPr sz="1800" kern="1200" baseline="0">
                <a:solidFill>
                  <a:schemeClr val="tx1">
                    <a:lumMod val="50000"/>
                  </a:schemeClr>
                </a:solidFill>
                <a:latin typeface="Trebuchet MS"/>
                <a:ea typeface="+mn-ea"/>
                <a:cs typeface="+mn-cs"/>
              </a:defRPr>
            </a:lvl4pPr>
            <a:lvl5pPr marL="916686" marR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5B2DB"/>
              </a:buClr>
              <a:buSzTx/>
              <a:buFont typeface="Wingdings" panose="05000000000000000000" pitchFamily="2" charset="2"/>
              <a:buChar char="§"/>
              <a:tabLst/>
              <a:defRPr sz="1600" kern="1200" baseline="0">
                <a:solidFill>
                  <a:schemeClr val="tx1">
                    <a:lumMod val="50000"/>
                  </a:schemeClr>
                </a:solidFill>
                <a:latin typeface="Trebuchet MS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rgbClr val="FF0000"/>
                </a:solidFill>
              </a:rPr>
              <a:t>Diagnostic yield 35/70=     </a:t>
            </a:r>
            <a:r>
              <a:rPr lang="en-US" sz="3000" dirty="0">
                <a:solidFill>
                  <a:srgbClr val="FF0000"/>
                </a:solidFill>
              </a:rPr>
              <a:t>50%</a:t>
            </a:r>
          </a:p>
          <a:p>
            <a:endParaRPr lang="en-US" sz="2100" dirty="0">
              <a:solidFill>
                <a:srgbClr val="FF0000"/>
              </a:solidFill>
            </a:endParaRPr>
          </a:p>
          <a:p>
            <a:endParaRPr lang="en-US" sz="2100" dirty="0">
              <a:solidFill>
                <a:srgbClr val="FF0000"/>
              </a:solidFill>
            </a:endParaRPr>
          </a:p>
          <a:p>
            <a:r>
              <a:rPr lang="en-US" sz="1800" dirty="0">
                <a:solidFill>
                  <a:srgbClr val="FF0000"/>
                </a:solidFill>
              </a:rPr>
              <a:t>Average TAT                    </a:t>
            </a:r>
            <a:r>
              <a:rPr lang="en-US" sz="3000" dirty="0">
                <a:solidFill>
                  <a:srgbClr val="FF0000"/>
                </a:solidFill>
              </a:rPr>
              <a:t>79hrs</a:t>
            </a:r>
            <a:endParaRPr lang="en-US" sz="2100" dirty="0">
              <a:solidFill>
                <a:srgbClr val="FF0000"/>
              </a:solidFill>
            </a:endParaRPr>
          </a:p>
          <a:p>
            <a:r>
              <a:rPr lang="en-US" sz="2100" dirty="0">
                <a:solidFill>
                  <a:srgbClr val="FF0000"/>
                </a:solidFill>
              </a:rPr>
              <a:t>		      </a:t>
            </a:r>
            <a:r>
              <a:rPr lang="en-US" sz="1800" dirty="0">
                <a:solidFill>
                  <a:srgbClr val="FF0000"/>
                </a:solidFill>
              </a:rPr>
              <a:t>(48hrs-167hrs)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150B67F-D659-EE43-988B-1335A5226EF6}"/>
              </a:ext>
            </a:extLst>
          </p:cNvPr>
          <p:cNvSpPr txBox="1"/>
          <p:nvPr/>
        </p:nvSpPr>
        <p:spPr>
          <a:xfrm>
            <a:off x="827907" y="3439203"/>
            <a:ext cx="2688557" cy="4040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i="1" dirty="0">
                <a:solidFill>
                  <a:srgbClr val="008295"/>
                </a:solidFill>
              </a:rPr>
              <a:t>50-60% change in management</a:t>
            </a:r>
          </a:p>
          <a:p>
            <a:r>
              <a:rPr lang="en-US" sz="1013" i="1" dirty="0">
                <a:solidFill>
                  <a:srgbClr val="008295"/>
                </a:solidFill>
              </a:rPr>
              <a:t>50% of diagnoses have high recurrence risk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AB9924F-19AB-8744-BF56-3BEC9DA43A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822" y="4132977"/>
            <a:ext cx="1953905" cy="54709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AC82848-6F74-1A45-9845-3F2A6F3EE2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2784" y="3950027"/>
            <a:ext cx="2068762" cy="834557"/>
          </a:xfrm>
          <a:prstGeom prst="rect">
            <a:avLst/>
          </a:prstGeom>
        </p:spPr>
      </p:pic>
      <p:graphicFrame>
        <p:nvGraphicFramePr>
          <p:cNvPr id="43" name="Content Placeholder 4">
            <a:extLst>
              <a:ext uri="{FF2B5EF4-FFF2-40B4-BE49-F238E27FC236}">
                <a16:creationId xmlns:a16="http://schemas.microsoft.com/office/drawing/2014/main" id="{6C5F1578-9A07-B343-BB73-1D7184B7D2C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5698092"/>
              </p:ext>
            </p:extLst>
          </p:nvPr>
        </p:nvGraphicFramePr>
        <p:xfrm>
          <a:off x="4751150" y="957645"/>
          <a:ext cx="4163028" cy="3609210"/>
        </p:xfrm>
        <a:graphic>
          <a:graphicData uri="http://schemas.openxmlformats.org/drawingml/2006/table">
            <a:tbl>
              <a:tblPr firstRow="1" bandRow="1">
                <a:tableStyleId>{74C1A8A3-306A-4EB7-A6B1-4F7E0EB9C5D6}</a:tableStyleId>
              </a:tblPr>
              <a:tblGrid>
                <a:gridCol w="10407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407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407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4075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08343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>
                            <a:outerShdw blurRad="50800" dist="50800" dir="5400000" algn="ctr" rotWithShape="0">
                              <a:schemeClr val="tx1"/>
                            </a:outerShdw>
                          </a:effectLst>
                        </a:rPr>
                        <a:t>SYND</a:t>
                      </a:r>
                      <a:endParaRPr lang="en-US" sz="1000" b="1" i="0" dirty="0">
                        <a:solidFill>
                          <a:srgbClr val="054F94"/>
                        </a:solidFill>
                        <a:effectLst>
                          <a:outerShdw blurRad="50800" dist="50800" dir="5400000" algn="ctr" rotWithShape="0">
                            <a:schemeClr val="tx1"/>
                          </a:outerShdw>
                        </a:effectLst>
                      </a:endParaRPr>
                    </a:p>
                  </a:txBody>
                  <a:tcPr marL="68580" marR="68580" marT="34290" marB="3429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>
                            <a:outerShdw blurRad="50800" dist="50800" dir="5400000" algn="ctr" rotWithShape="0">
                              <a:schemeClr val="tx1"/>
                            </a:outerShdw>
                          </a:effectLst>
                        </a:rPr>
                        <a:t>METABOL</a:t>
                      </a:r>
                      <a:endParaRPr lang="en-US" sz="1000" b="1" i="0" dirty="0">
                        <a:solidFill>
                          <a:srgbClr val="054F94"/>
                        </a:solidFill>
                        <a:effectLst>
                          <a:outerShdw blurRad="50800" dist="50800" dir="5400000" algn="ctr" rotWithShape="0">
                            <a:schemeClr val="tx1"/>
                          </a:outerShdw>
                        </a:effectLst>
                      </a:endParaRPr>
                    </a:p>
                  </a:txBody>
                  <a:tcPr marL="68580" marR="68580" marT="34290" marB="3429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>
                            <a:outerShdw blurRad="50800" dist="50800" dir="5400000" algn="ctr" rotWithShape="0">
                              <a:schemeClr val="tx1"/>
                            </a:outerShdw>
                          </a:effectLst>
                        </a:rPr>
                        <a:t>NEURO</a:t>
                      </a:r>
                      <a:endParaRPr lang="en-US" sz="1000" b="1" i="0" dirty="0">
                        <a:solidFill>
                          <a:srgbClr val="054F94"/>
                        </a:solidFill>
                        <a:effectLst>
                          <a:outerShdw blurRad="50800" dist="50800" dir="5400000" algn="ctr" rotWithShape="0">
                            <a:schemeClr val="tx1"/>
                          </a:outerShdw>
                        </a:effectLst>
                      </a:endParaRPr>
                    </a:p>
                  </a:txBody>
                  <a:tcPr marL="68580" marR="68580" marT="34290" marB="3429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>
                            <a:outerShdw blurRad="50800" dist="50800" dir="5400000" algn="ctr" rotWithShape="0">
                              <a:schemeClr val="tx1"/>
                            </a:outerShdw>
                          </a:effectLst>
                        </a:rPr>
                        <a:t>OTHER</a:t>
                      </a:r>
                      <a:endParaRPr lang="en-US" sz="1000" b="1" i="0" dirty="0">
                        <a:solidFill>
                          <a:srgbClr val="054F94"/>
                        </a:solidFill>
                        <a:effectLst>
                          <a:outerShdw blurRad="50800" dist="50800" dir="5400000" algn="ctr" rotWithShape="0">
                            <a:schemeClr val="tx1"/>
                          </a:outerShdw>
                        </a:effectLst>
                      </a:endParaRPr>
                    </a:p>
                  </a:txBody>
                  <a:tcPr marL="68580" marR="68580" marT="34290" marB="34290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5780">
                <a:tc>
                  <a:txBody>
                    <a:bodyPr/>
                    <a:lstStyle/>
                    <a:p>
                      <a:pPr marL="0" marR="0" indent="0" algn="ctr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i="1" dirty="0">
                          <a:solidFill>
                            <a:srgbClr val="054F94"/>
                          </a:solidFill>
                        </a:rPr>
                        <a:t>PTPN11 (3)</a:t>
                      </a:r>
                      <a:endParaRPr lang="en-US" sz="1500" b="0" i="1" dirty="0">
                        <a:solidFill>
                          <a:srgbClr val="054F94"/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i="1" dirty="0">
                          <a:solidFill>
                            <a:srgbClr val="054F94"/>
                          </a:solidFill>
                        </a:rPr>
                        <a:t>TANGO2</a:t>
                      </a:r>
                      <a:endParaRPr lang="en-US" sz="1500" b="1" i="1" dirty="0">
                        <a:solidFill>
                          <a:srgbClr val="054F94"/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i="1" dirty="0">
                          <a:solidFill>
                            <a:srgbClr val="054F94"/>
                          </a:solidFill>
                        </a:rPr>
                        <a:t>ELP2</a:t>
                      </a:r>
                      <a:endParaRPr lang="en-US" sz="1500" b="1" i="1" dirty="0">
                        <a:solidFill>
                          <a:srgbClr val="054F94"/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i="1" dirty="0">
                          <a:solidFill>
                            <a:srgbClr val="054F94"/>
                          </a:solidFill>
                        </a:rPr>
                        <a:t>ABCC6</a:t>
                      </a:r>
                      <a:endParaRPr lang="en-US" sz="1500" b="1" i="1" dirty="0">
                        <a:solidFill>
                          <a:srgbClr val="054F94"/>
                        </a:solidFill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8343">
                <a:tc>
                  <a:txBody>
                    <a:bodyPr/>
                    <a:lstStyle/>
                    <a:p>
                      <a:pPr marL="0" marR="0" indent="0" algn="ctr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i="1" dirty="0">
                          <a:solidFill>
                            <a:srgbClr val="054F94"/>
                          </a:solidFill>
                        </a:rPr>
                        <a:t>RIT1</a:t>
                      </a:r>
                      <a:endParaRPr lang="en-US" sz="1500" b="1" i="1" dirty="0">
                        <a:solidFill>
                          <a:srgbClr val="054F94"/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i="1" dirty="0" err="1">
                          <a:solidFill>
                            <a:srgbClr val="054F94"/>
                          </a:solidFill>
                        </a:rPr>
                        <a:t>mtDNA</a:t>
                      </a:r>
                      <a:r>
                        <a:rPr lang="en-US" sz="1500" i="1" dirty="0">
                          <a:solidFill>
                            <a:srgbClr val="054F94"/>
                          </a:solidFill>
                        </a:rPr>
                        <a:t> (2)</a:t>
                      </a:r>
                      <a:endParaRPr lang="en-US" sz="1500" b="0" i="1" dirty="0">
                        <a:solidFill>
                          <a:srgbClr val="054F94"/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i="1" dirty="0">
                          <a:solidFill>
                            <a:srgbClr val="054F94"/>
                          </a:solidFill>
                        </a:rPr>
                        <a:t>GRIN2A</a:t>
                      </a:r>
                      <a:endParaRPr lang="en-US" sz="1500" b="1" i="1" dirty="0">
                        <a:solidFill>
                          <a:srgbClr val="054F94"/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i="1" dirty="0">
                          <a:solidFill>
                            <a:srgbClr val="054F94"/>
                          </a:solidFill>
                        </a:rPr>
                        <a:t>CRYAB</a:t>
                      </a:r>
                      <a:endParaRPr lang="en-US" sz="1500" b="1" i="1" dirty="0">
                        <a:solidFill>
                          <a:srgbClr val="054F94"/>
                        </a:solidFill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8343">
                <a:tc>
                  <a:txBody>
                    <a:bodyPr/>
                    <a:lstStyle/>
                    <a:p>
                      <a:pPr marL="0" marR="0" indent="0" algn="ctr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i="1" dirty="0">
                          <a:solidFill>
                            <a:srgbClr val="054F94"/>
                          </a:solidFill>
                        </a:rPr>
                        <a:t>NF1</a:t>
                      </a:r>
                      <a:endParaRPr lang="en-US" sz="1500" b="1" i="1" dirty="0">
                        <a:solidFill>
                          <a:srgbClr val="054F94"/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i="1" dirty="0">
                          <a:solidFill>
                            <a:srgbClr val="054F94"/>
                          </a:solidFill>
                        </a:rPr>
                        <a:t>LARS2</a:t>
                      </a:r>
                      <a:endParaRPr lang="en-US" sz="1500" b="1" i="1" dirty="0">
                        <a:solidFill>
                          <a:srgbClr val="054F94"/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i="1" dirty="0">
                          <a:solidFill>
                            <a:srgbClr val="054F94"/>
                          </a:solidFill>
                        </a:rPr>
                        <a:t>SCN1A</a:t>
                      </a:r>
                      <a:endParaRPr lang="en-US" sz="1500" b="1" i="1" dirty="0">
                        <a:solidFill>
                          <a:srgbClr val="054F94"/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i="1" dirty="0">
                          <a:solidFill>
                            <a:srgbClr val="054F94"/>
                          </a:solidFill>
                        </a:rPr>
                        <a:t>KCNJ1</a:t>
                      </a:r>
                      <a:endParaRPr lang="en-US" sz="1500" b="1" i="1" dirty="0">
                        <a:solidFill>
                          <a:srgbClr val="054F94"/>
                        </a:solidFill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8343">
                <a:tc>
                  <a:txBody>
                    <a:bodyPr/>
                    <a:lstStyle/>
                    <a:p>
                      <a:pPr marL="0" marR="0" indent="0" algn="ctr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i="1" dirty="0">
                          <a:solidFill>
                            <a:srgbClr val="054F94"/>
                          </a:solidFill>
                        </a:rPr>
                        <a:t>SMARCB1</a:t>
                      </a:r>
                      <a:endParaRPr lang="en-US" sz="1500" b="1" i="1" dirty="0">
                        <a:solidFill>
                          <a:srgbClr val="054F94"/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i="1" dirty="0">
                          <a:solidFill>
                            <a:srgbClr val="054F94"/>
                          </a:solidFill>
                        </a:rPr>
                        <a:t>ECHS1</a:t>
                      </a:r>
                      <a:endParaRPr lang="en-US" sz="1500" b="1" i="1" dirty="0">
                        <a:solidFill>
                          <a:srgbClr val="054F94"/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i="1" dirty="0">
                          <a:solidFill>
                            <a:srgbClr val="054F94"/>
                          </a:solidFill>
                        </a:rPr>
                        <a:t>STXBP1</a:t>
                      </a:r>
                      <a:endParaRPr lang="en-US" sz="1500" b="1" i="1" dirty="0">
                        <a:solidFill>
                          <a:srgbClr val="054F94"/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i="1" dirty="0">
                          <a:solidFill>
                            <a:srgbClr val="054F94"/>
                          </a:solidFill>
                        </a:rPr>
                        <a:t>SPINK5</a:t>
                      </a:r>
                      <a:endParaRPr lang="en-US" sz="1500" b="1" i="1" dirty="0">
                        <a:solidFill>
                          <a:srgbClr val="054F94"/>
                        </a:solidFill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8343">
                <a:tc>
                  <a:txBody>
                    <a:bodyPr/>
                    <a:lstStyle/>
                    <a:p>
                      <a:pPr marL="0" marR="0" indent="0" algn="ctr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i="1" dirty="0">
                          <a:solidFill>
                            <a:srgbClr val="054F94"/>
                          </a:solidFill>
                        </a:rPr>
                        <a:t>CHD7</a:t>
                      </a:r>
                      <a:endParaRPr lang="en-US" sz="1500" b="1" i="1" dirty="0">
                        <a:solidFill>
                          <a:srgbClr val="054F94"/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i="1" dirty="0">
                          <a:solidFill>
                            <a:srgbClr val="054F94"/>
                          </a:solidFill>
                        </a:rPr>
                        <a:t>ATP7A</a:t>
                      </a:r>
                      <a:endParaRPr lang="en-US" sz="1500" b="1" i="1" dirty="0">
                        <a:solidFill>
                          <a:srgbClr val="054F94"/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i="1" dirty="0">
                          <a:solidFill>
                            <a:srgbClr val="054F94"/>
                          </a:solidFill>
                        </a:rPr>
                        <a:t>GLRB</a:t>
                      </a:r>
                      <a:endParaRPr lang="en-US" sz="1500" b="1" i="1" dirty="0">
                        <a:solidFill>
                          <a:srgbClr val="054F94"/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i="1" dirty="0">
                          <a:solidFill>
                            <a:srgbClr val="054F94"/>
                          </a:solidFill>
                        </a:rPr>
                        <a:t>TGM1</a:t>
                      </a:r>
                      <a:endParaRPr lang="en-US" sz="1500" b="1" i="1" dirty="0">
                        <a:solidFill>
                          <a:srgbClr val="054F94"/>
                        </a:solidFill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8343">
                <a:tc>
                  <a:txBody>
                    <a:bodyPr/>
                    <a:lstStyle/>
                    <a:p>
                      <a:pPr algn="ctr"/>
                      <a:r>
                        <a:rPr lang="en-US" sz="1500" i="1" dirty="0">
                          <a:solidFill>
                            <a:srgbClr val="054F94"/>
                          </a:solidFill>
                        </a:rPr>
                        <a:t>RET</a:t>
                      </a:r>
                      <a:endParaRPr lang="en-US" sz="1500" b="1" i="1" dirty="0">
                        <a:solidFill>
                          <a:srgbClr val="054F94"/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i="1" dirty="0">
                          <a:solidFill>
                            <a:srgbClr val="054F94"/>
                          </a:solidFill>
                        </a:rPr>
                        <a:t>ALG1</a:t>
                      </a:r>
                      <a:endParaRPr lang="en-US" sz="1500" b="1" i="1" dirty="0">
                        <a:solidFill>
                          <a:srgbClr val="054F94"/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i="1" dirty="0">
                          <a:solidFill>
                            <a:srgbClr val="054F94"/>
                          </a:solidFill>
                        </a:rPr>
                        <a:t>RYR1</a:t>
                      </a:r>
                      <a:endParaRPr lang="en-US" sz="1500" b="1" i="1" dirty="0">
                        <a:solidFill>
                          <a:srgbClr val="054F94"/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i="1" dirty="0">
                          <a:solidFill>
                            <a:srgbClr val="054F94"/>
                          </a:solidFill>
                        </a:rPr>
                        <a:t>PHOX2B</a:t>
                      </a:r>
                      <a:endParaRPr lang="en-US" sz="1500" b="1" i="1" dirty="0">
                        <a:solidFill>
                          <a:srgbClr val="054F94"/>
                        </a:solidFill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8343">
                <a:tc>
                  <a:txBody>
                    <a:bodyPr/>
                    <a:lstStyle/>
                    <a:p>
                      <a:pPr marL="0" marR="0" indent="0" algn="ctr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i="1" dirty="0">
                          <a:solidFill>
                            <a:srgbClr val="054F94"/>
                          </a:solidFill>
                        </a:rPr>
                        <a:t>GATA3</a:t>
                      </a:r>
                      <a:endParaRPr lang="en-US" sz="1500" b="1" i="1" dirty="0">
                        <a:solidFill>
                          <a:srgbClr val="054F94"/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i="1" dirty="0">
                          <a:solidFill>
                            <a:srgbClr val="054F94"/>
                          </a:solidFill>
                        </a:rPr>
                        <a:t>PPP1R21</a:t>
                      </a:r>
                      <a:endParaRPr lang="en-US" sz="1500" b="1" i="1" dirty="0">
                        <a:solidFill>
                          <a:srgbClr val="054F94"/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i="1" dirty="0">
                          <a:solidFill>
                            <a:srgbClr val="054F94"/>
                          </a:solidFill>
                        </a:rPr>
                        <a:t>COLQ</a:t>
                      </a:r>
                      <a:endParaRPr lang="en-US" sz="1500" b="1" i="1" dirty="0">
                        <a:solidFill>
                          <a:srgbClr val="054F94"/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500" b="1" i="1" dirty="0">
                        <a:solidFill>
                          <a:srgbClr val="054F94"/>
                        </a:solidFill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8343">
                <a:tc>
                  <a:txBody>
                    <a:bodyPr/>
                    <a:lstStyle/>
                    <a:p>
                      <a:pPr marL="0" marR="0" indent="0" algn="ctr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i="1" dirty="0">
                          <a:solidFill>
                            <a:srgbClr val="054F94"/>
                          </a:solidFill>
                        </a:rPr>
                        <a:t>TAF1</a:t>
                      </a:r>
                      <a:endParaRPr lang="en-US" sz="1500" b="1" i="1" dirty="0">
                        <a:solidFill>
                          <a:srgbClr val="054F94"/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i="1" dirty="0">
                          <a:solidFill>
                            <a:srgbClr val="054F94"/>
                          </a:solidFill>
                        </a:rPr>
                        <a:t>PCCA</a:t>
                      </a:r>
                      <a:endParaRPr lang="en-US" sz="1500" b="1" i="1" dirty="0">
                        <a:solidFill>
                          <a:srgbClr val="054F94"/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i="1" dirty="0">
                          <a:solidFill>
                            <a:srgbClr val="054F94"/>
                          </a:solidFill>
                        </a:rPr>
                        <a:t>MYMK</a:t>
                      </a:r>
                      <a:endParaRPr lang="en-US" sz="1500" b="1" i="1" dirty="0">
                        <a:solidFill>
                          <a:srgbClr val="054F94"/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500" b="1" i="1" dirty="0">
                        <a:solidFill>
                          <a:srgbClr val="054F94"/>
                        </a:solidFill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08343">
                <a:tc>
                  <a:txBody>
                    <a:bodyPr/>
                    <a:lstStyle/>
                    <a:p>
                      <a:pPr marL="0" marR="0" indent="0" algn="ctr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i="1" dirty="0">
                          <a:solidFill>
                            <a:srgbClr val="054F94"/>
                          </a:solidFill>
                        </a:rPr>
                        <a:t>SOX11</a:t>
                      </a:r>
                      <a:endParaRPr lang="en-US" sz="1500" b="1" i="1" dirty="0">
                        <a:solidFill>
                          <a:srgbClr val="054F94"/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i="1" dirty="0">
                          <a:solidFill>
                            <a:srgbClr val="054F94"/>
                          </a:solidFill>
                        </a:rPr>
                        <a:t>HSD17B10</a:t>
                      </a:r>
                      <a:endParaRPr lang="en-US" sz="1500" b="1" i="1" dirty="0">
                        <a:solidFill>
                          <a:srgbClr val="054F94"/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500" b="1" i="1" dirty="0">
                        <a:solidFill>
                          <a:srgbClr val="054F94"/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500" b="1" i="1" dirty="0">
                        <a:solidFill>
                          <a:srgbClr val="054F94"/>
                        </a:solidFill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08343">
                <a:tc>
                  <a:txBody>
                    <a:bodyPr/>
                    <a:lstStyle/>
                    <a:p>
                      <a:pPr marL="0" marR="0" indent="0" algn="ctr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i="1" dirty="0">
                          <a:solidFill>
                            <a:srgbClr val="054F94"/>
                          </a:solidFill>
                        </a:rPr>
                        <a:t>HUWE1</a:t>
                      </a:r>
                      <a:endParaRPr lang="en-US" sz="1500" b="1" i="1" dirty="0">
                        <a:solidFill>
                          <a:srgbClr val="054F94"/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500" b="1" i="1" dirty="0">
                        <a:solidFill>
                          <a:srgbClr val="054F94"/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500" b="1" i="1" dirty="0">
                        <a:solidFill>
                          <a:srgbClr val="054F94"/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500" b="1" i="1" dirty="0">
                        <a:solidFill>
                          <a:srgbClr val="054F94"/>
                        </a:solidFill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87B04504-85AA-1749-8D24-868FB16CD8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1407" y="4579796"/>
            <a:ext cx="2338579" cy="461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5614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2300003-C9CC-4E47-8D11-3953E1C92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700" b="1" dirty="0"/>
              <a:t>Beyond the exome </a:t>
            </a:r>
            <a:r>
              <a:rPr lang="mr-IN" sz="2700" b="1" dirty="0"/>
              <a:t>–</a:t>
            </a:r>
            <a:r>
              <a:rPr lang="en-US" sz="2700" b="1" dirty="0"/>
              <a:t> the hard(</a:t>
            </a:r>
            <a:r>
              <a:rPr lang="en-US" sz="2700" b="1" dirty="0" err="1"/>
              <a:t>er</a:t>
            </a:r>
            <a:r>
              <a:rPr lang="en-US" sz="2700" b="1" dirty="0"/>
              <a:t>) stuff!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40C44813-C311-574F-9D3D-428698677760}"/>
              </a:ext>
            </a:extLst>
          </p:cNvPr>
          <p:cNvSpPr txBox="1">
            <a:spLocks/>
          </p:cNvSpPr>
          <p:nvPr/>
        </p:nvSpPr>
        <p:spPr>
          <a:xfrm>
            <a:off x="298551" y="770598"/>
            <a:ext cx="8409174" cy="4372902"/>
          </a:xfrm>
          <a:prstGeom prst="rect">
            <a:avLst/>
          </a:prstGeom>
          <a:solidFill>
            <a:schemeClr val="bg1"/>
          </a:solidFill>
        </p:spPr>
        <p:txBody>
          <a:bodyPr vert="horz" lIns="68580" tIns="34290" rIns="68580" bIns="34290" rtlCol="0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§"/>
              <a:tabLst/>
              <a:defRPr sz="1800" kern="1200" baseline="0">
                <a:solidFill>
                  <a:schemeClr val="tx1">
                    <a:lumMod val="50000"/>
                  </a:schemeClr>
                </a:solidFill>
                <a:latin typeface="Trebuchet MS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500" kern="1200" baseline="0">
                <a:solidFill>
                  <a:schemeClr val="tx1">
                    <a:lumMod val="50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kern="1200">
                <a:solidFill>
                  <a:schemeClr val="tx1">
                    <a:lumMod val="50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45B2DB"/>
              </a:buClr>
              <a:buSzTx/>
              <a:buFont typeface="Wingdings" panose="05000000000000000000" pitchFamily="2" charset="2"/>
              <a:buChar char="§"/>
              <a:tabLst/>
              <a:defRPr sz="1800" kern="1200" baseline="0">
                <a:solidFill>
                  <a:schemeClr val="tx1">
                    <a:lumMod val="50000"/>
                  </a:schemeClr>
                </a:solidFill>
                <a:latin typeface="Trebuchet MS"/>
                <a:ea typeface="+mn-ea"/>
                <a:cs typeface="+mn-cs"/>
              </a:defRPr>
            </a:lvl4pPr>
            <a:lvl5pPr marL="916686" marR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5B2DB"/>
              </a:buClr>
              <a:buSzTx/>
              <a:buFont typeface="Wingdings" panose="05000000000000000000" pitchFamily="2" charset="2"/>
              <a:buChar char="§"/>
              <a:tabLst/>
              <a:defRPr sz="1600" kern="1200" baseline="0">
                <a:solidFill>
                  <a:schemeClr val="tx1">
                    <a:lumMod val="50000"/>
                  </a:schemeClr>
                </a:solidFill>
                <a:latin typeface="Trebuchet MS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u="sng" dirty="0"/>
              <a:t>phenotypic expansion </a:t>
            </a:r>
            <a:r>
              <a:rPr lang="en-US" sz="1500" dirty="0"/>
              <a:t>(~18% of genes) </a:t>
            </a:r>
            <a:r>
              <a:rPr lang="en-US" dirty="0"/>
              <a:t>and </a:t>
            </a:r>
            <a:r>
              <a:rPr lang="en-US" u="sng" dirty="0"/>
              <a:t>blended phenotypes </a:t>
            </a:r>
            <a:r>
              <a:rPr lang="en-US" sz="1500" dirty="0"/>
              <a:t>(~5-8% of cases) </a:t>
            </a:r>
            <a:endParaRPr lang="en-US" dirty="0"/>
          </a:p>
          <a:p>
            <a:pPr marL="541735">
              <a:buFont typeface="Wingdings" charset="2"/>
              <a:buChar char="Ø"/>
            </a:pPr>
            <a:r>
              <a:rPr lang="en-US" sz="1400" dirty="0"/>
              <a:t>tractable bioinformatics/curation challenge - pushing the limits of expert systems?</a:t>
            </a:r>
          </a:p>
          <a:p>
            <a:pPr marL="541735">
              <a:buFont typeface="Wingdings" charset="2"/>
              <a:buChar char="Ø"/>
            </a:pPr>
            <a:r>
              <a:rPr lang="en-US" sz="1400" dirty="0"/>
              <a:t>manual curation and clinical experts needed</a:t>
            </a:r>
          </a:p>
          <a:p>
            <a:endParaRPr lang="en-US" sz="700" dirty="0"/>
          </a:p>
          <a:p>
            <a:r>
              <a:rPr lang="en-US" u="sng" dirty="0"/>
              <a:t>non-coding variants and monogenic disease</a:t>
            </a:r>
            <a:endParaRPr lang="en-US" dirty="0"/>
          </a:p>
          <a:p>
            <a:pPr marL="541735">
              <a:buFont typeface="Wingdings" charset="2"/>
              <a:buChar char="Ø"/>
            </a:pPr>
            <a:r>
              <a:rPr lang="en-US" sz="1400" dirty="0"/>
              <a:t>combined WGS and RNA-</a:t>
            </a:r>
            <a:r>
              <a:rPr lang="en-US" sz="1400" dirty="0" err="1"/>
              <a:t>seq</a:t>
            </a:r>
            <a:r>
              <a:rPr lang="en-US" sz="1400" dirty="0"/>
              <a:t> </a:t>
            </a:r>
            <a:r>
              <a:rPr lang="mr-IN" sz="1400" dirty="0"/>
              <a:t>–</a:t>
            </a:r>
            <a:r>
              <a:rPr lang="en-US" sz="1400" dirty="0"/>
              <a:t> variants affecting splicing; variants in regulatory regions    (5’UTR, 3’UTR, ncRNA)</a:t>
            </a:r>
          </a:p>
          <a:p>
            <a:endParaRPr lang="en-US" sz="700" dirty="0"/>
          </a:p>
          <a:p>
            <a:r>
              <a:rPr lang="en-US" u="sng" dirty="0"/>
              <a:t>oligogenic inheritance </a:t>
            </a:r>
            <a:r>
              <a:rPr lang="en-US" sz="1500" dirty="0"/>
              <a:t>(ciliopathies; autism??; mitochondrial disorders??)</a:t>
            </a:r>
          </a:p>
          <a:p>
            <a:pPr marL="541735">
              <a:buFont typeface="Wingdings" charset="2"/>
              <a:buChar char="Ø"/>
            </a:pPr>
            <a:r>
              <a:rPr lang="en-US" sz="1400" dirty="0"/>
              <a:t>mitochondrial respiratory chain disorders as a test model? </a:t>
            </a:r>
            <a:endParaRPr lang="en-AU" sz="1400" dirty="0"/>
          </a:p>
          <a:p>
            <a:endParaRPr lang="en-AU" sz="700" dirty="0"/>
          </a:p>
          <a:p>
            <a:r>
              <a:rPr lang="en-AU" u="sng" dirty="0"/>
              <a:t>tandem repeats &amp; human disease</a:t>
            </a:r>
            <a:r>
              <a:rPr lang="en-AU" dirty="0"/>
              <a:t> </a:t>
            </a:r>
            <a:r>
              <a:rPr lang="en-AU" sz="1500" dirty="0"/>
              <a:t>(mutation rate orders of magnitude &gt; SNV)</a:t>
            </a:r>
          </a:p>
          <a:p>
            <a:pPr marL="541735">
              <a:buFont typeface="Wingdings" charset="2"/>
              <a:buChar char="Ø"/>
            </a:pPr>
            <a:r>
              <a:rPr lang="en-AU" sz="1400" dirty="0"/>
              <a:t>noncoding TR as direct or indirect transcriptional regulators? Alter DNA or RNA structure? Contributors to missing heritability in polygenic disorders or endophenotypes?  What about somatic mutation? Epigenetic overlay??</a:t>
            </a:r>
            <a:r>
              <a:rPr lang="en-AU" sz="1500" dirty="0"/>
              <a:t> </a:t>
            </a:r>
            <a:endParaRPr lang="en-AU" dirty="0"/>
          </a:p>
          <a:p>
            <a:pPr marL="541735">
              <a:buFont typeface="Wingdings" charset="2"/>
              <a:buChar char="Ø"/>
            </a:pPr>
            <a:endParaRPr lang="en-US" sz="1500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8D83823-58ED-2541-ABC8-57BFEBB343F4}"/>
              </a:ext>
            </a:extLst>
          </p:cNvPr>
          <p:cNvCxnSpPr/>
          <p:nvPr/>
        </p:nvCxnSpPr>
        <p:spPr>
          <a:xfrm flipV="1">
            <a:off x="604209" y="781879"/>
            <a:ext cx="7904482" cy="1421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3926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D51EB3A-3DE0-D74E-8427-A6A1A4108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700" b="1" dirty="0"/>
              <a:t>Conclusions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70D2D9EC-5FA4-D247-A3BC-8297AD077E48}"/>
              </a:ext>
            </a:extLst>
          </p:cNvPr>
          <p:cNvSpPr txBox="1">
            <a:spLocks/>
          </p:cNvSpPr>
          <p:nvPr/>
        </p:nvSpPr>
        <p:spPr>
          <a:xfrm>
            <a:off x="488551" y="1081246"/>
            <a:ext cx="8234108" cy="3657009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§"/>
              <a:tabLst/>
              <a:defRPr sz="1800" kern="1200" baseline="0">
                <a:solidFill>
                  <a:schemeClr val="tx1">
                    <a:lumMod val="50000"/>
                  </a:schemeClr>
                </a:solidFill>
                <a:latin typeface="Trebuchet MS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500" kern="1200" baseline="0">
                <a:solidFill>
                  <a:schemeClr val="tx1">
                    <a:lumMod val="50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kern="1200">
                <a:solidFill>
                  <a:schemeClr val="tx1">
                    <a:lumMod val="50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45B2DB"/>
              </a:buClr>
              <a:buSzTx/>
              <a:buFont typeface="Wingdings" panose="05000000000000000000" pitchFamily="2" charset="2"/>
              <a:buChar char="§"/>
              <a:tabLst/>
              <a:defRPr sz="1800" kern="1200" baseline="0">
                <a:solidFill>
                  <a:schemeClr val="tx1">
                    <a:lumMod val="50000"/>
                  </a:schemeClr>
                </a:solidFill>
                <a:latin typeface="Trebuchet MS"/>
                <a:ea typeface="+mn-ea"/>
                <a:cs typeface="+mn-cs"/>
              </a:defRPr>
            </a:lvl4pPr>
            <a:lvl5pPr marL="916686" marR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5B2DB"/>
              </a:buClr>
              <a:buSzTx/>
              <a:buFont typeface="Wingdings" panose="05000000000000000000" pitchFamily="2" charset="2"/>
              <a:buChar char="§"/>
              <a:tabLst/>
              <a:defRPr sz="1600" kern="1200" baseline="0">
                <a:solidFill>
                  <a:schemeClr val="tx1">
                    <a:lumMod val="50000"/>
                  </a:schemeClr>
                </a:solidFill>
                <a:latin typeface="Trebuchet MS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NGS is the most disruptive new technology this decade in medical practice</a:t>
            </a:r>
          </a:p>
          <a:p>
            <a:endParaRPr lang="en-US" sz="900" dirty="0"/>
          </a:p>
          <a:p>
            <a:r>
              <a:rPr lang="en-US" dirty="0"/>
              <a:t>health economic assessments to date very robust</a:t>
            </a:r>
          </a:p>
          <a:p>
            <a:endParaRPr lang="en-US" sz="900" dirty="0"/>
          </a:p>
          <a:p>
            <a:r>
              <a:rPr lang="en-US" dirty="0"/>
              <a:t>great opportunities but many risks</a:t>
            </a:r>
          </a:p>
          <a:p>
            <a:endParaRPr lang="en-US" sz="900" dirty="0"/>
          </a:p>
          <a:p>
            <a:r>
              <a:rPr lang="en-US" dirty="0"/>
              <a:t>responsible delivery of genomic medicine will need to be tailored for the local healthcare environment</a:t>
            </a:r>
          </a:p>
          <a:p>
            <a:endParaRPr lang="en-US" sz="900" dirty="0"/>
          </a:p>
          <a:p>
            <a:r>
              <a:rPr lang="en-US" dirty="0"/>
              <a:t>early engagement with all stakeholders is critical</a:t>
            </a:r>
          </a:p>
          <a:p>
            <a:endParaRPr lang="en-US" sz="900" dirty="0"/>
          </a:p>
          <a:p>
            <a:r>
              <a:rPr lang="en-US" dirty="0"/>
              <a:t>a wonderful time to be working in clinical genetics!</a:t>
            </a:r>
          </a:p>
        </p:txBody>
      </p:sp>
    </p:spTree>
    <p:extLst>
      <p:ext uri="{BB962C8B-B14F-4D97-AF65-F5344CB8AC3E}">
        <p14:creationId xmlns:p14="http://schemas.microsoft.com/office/powerpoint/2010/main" val="2941363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iStock_000040965646_Large.jpg">
            <a:extLst>
              <a:ext uri="{FF2B5EF4-FFF2-40B4-BE49-F238E27FC236}">
                <a16:creationId xmlns:a16="http://schemas.microsoft.com/office/drawing/2014/main" id="{234DD047-0D71-FF43-953E-848753C1AA6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" y="-1"/>
            <a:ext cx="9144002" cy="5143501"/>
          </a:xfrm>
          <a:prstGeom prst="rect">
            <a:avLst/>
          </a:prstGeom>
        </p:spPr>
      </p:pic>
      <p:pic>
        <p:nvPicPr>
          <p:cNvPr id="7" name="Picture 6" descr="MCRI_Logo_Colour.png">
            <a:extLst>
              <a:ext uri="{FF2B5EF4-FFF2-40B4-BE49-F238E27FC236}">
                <a16:creationId xmlns:a16="http://schemas.microsoft.com/office/drawing/2014/main" id="{C87565D2-5E7C-8B4E-9B7C-997E10DFA20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227"/>
          <a:stretch/>
        </p:blipFill>
        <p:spPr>
          <a:xfrm>
            <a:off x="549966" y="354297"/>
            <a:ext cx="1316936" cy="693579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D5F70EA2-12B6-6746-884C-000B9932671D}"/>
              </a:ext>
            </a:extLst>
          </p:cNvPr>
          <p:cNvSpPr txBox="1">
            <a:spLocks/>
          </p:cNvSpPr>
          <p:nvPr/>
        </p:nvSpPr>
        <p:spPr>
          <a:xfrm>
            <a:off x="556463" y="1596253"/>
            <a:ext cx="5249190" cy="52026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rgbClr val="45B2DB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r>
              <a:rPr lang="en-AU" sz="2100" b="1">
                <a:solidFill>
                  <a:schemeClr val="tx1"/>
                </a:solidFill>
              </a:rPr>
              <a:t>Thank you</a:t>
            </a:r>
            <a:endParaRPr lang="en-AU" sz="21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44807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>
            <a:extLst>
              <a:ext uri="{FF2B5EF4-FFF2-40B4-BE49-F238E27FC236}">
                <a16:creationId xmlns:a16="http://schemas.microsoft.com/office/drawing/2014/main" id="{8BD85568-A5C3-6D4B-9CAB-932C06BDD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Rapid diagnosis programs: single </a:t>
            </a:r>
            <a:r>
              <a:rPr lang="en-US" b="1" dirty="0" err="1"/>
              <a:t>centre</a:t>
            </a:r>
            <a:r>
              <a:rPr lang="en-US" b="1" dirty="0"/>
              <a:t> experience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EF4DAB7-DFBE-D44B-AFE8-70EEC25508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810" y="1185013"/>
            <a:ext cx="1537391" cy="96357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57E4E91-AD3E-E142-9551-76C94E5CC3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58642"/>
            <a:ext cx="1948940" cy="145982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57D6DDF-BE34-E84D-BC94-64BE95133E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8018" y="3202204"/>
            <a:ext cx="1226801" cy="124330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A67C9F3-176A-354B-ABF2-228DA3275C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19675" y="962025"/>
            <a:ext cx="1800225" cy="180022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EE011C0-D302-F14B-B31C-3BFAC06B7017}"/>
              </a:ext>
            </a:extLst>
          </p:cNvPr>
          <p:cNvSpPr txBox="1"/>
          <p:nvPr/>
        </p:nvSpPr>
        <p:spPr>
          <a:xfrm>
            <a:off x="2657475" y="1266825"/>
            <a:ext cx="1255472" cy="8717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dirty="0" err="1">
                <a:solidFill>
                  <a:srgbClr val="1E6E82"/>
                </a:solidFill>
              </a:rPr>
              <a:t>Farnaes</a:t>
            </a:r>
            <a:r>
              <a:rPr lang="en-US" sz="1013" dirty="0">
                <a:solidFill>
                  <a:srgbClr val="1E6E82"/>
                </a:solidFill>
              </a:rPr>
              <a:t> </a:t>
            </a:r>
            <a:r>
              <a:rPr lang="en-US" sz="1013" i="1" dirty="0">
                <a:solidFill>
                  <a:srgbClr val="1E6E82"/>
                </a:solidFill>
              </a:rPr>
              <a:t>et al </a:t>
            </a:r>
            <a:r>
              <a:rPr lang="en-US" sz="1013" dirty="0">
                <a:solidFill>
                  <a:srgbClr val="1E6E82"/>
                </a:solidFill>
              </a:rPr>
              <a:t>2018</a:t>
            </a:r>
          </a:p>
          <a:p>
            <a:r>
              <a:rPr lang="en-US" sz="1013" dirty="0">
                <a:solidFill>
                  <a:srgbClr val="1E6E82"/>
                </a:solidFill>
              </a:rPr>
              <a:t>Trio WGS</a:t>
            </a:r>
          </a:p>
          <a:p>
            <a:r>
              <a:rPr lang="en-US" sz="1013" dirty="0">
                <a:solidFill>
                  <a:srgbClr val="1E6E82"/>
                </a:solidFill>
              </a:rPr>
              <a:t>N=42</a:t>
            </a:r>
          </a:p>
          <a:p>
            <a:r>
              <a:rPr lang="en-US" sz="1013" dirty="0">
                <a:solidFill>
                  <a:srgbClr val="1E6E82"/>
                </a:solidFill>
              </a:rPr>
              <a:t>Median TAT 7d</a:t>
            </a:r>
          </a:p>
          <a:p>
            <a:r>
              <a:rPr lang="en-US" sz="1013" dirty="0">
                <a:solidFill>
                  <a:srgbClr val="1E6E82"/>
                </a:solidFill>
              </a:rPr>
              <a:t>Diagnosis 43%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0436E15-1FEE-CC47-915E-EDD7975DE856}"/>
              </a:ext>
            </a:extLst>
          </p:cNvPr>
          <p:cNvSpPr txBox="1"/>
          <p:nvPr/>
        </p:nvSpPr>
        <p:spPr>
          <a:xfrm>
            <a:off x="2667000" y="3400425"/>
            <a:ext cx="1106393" cy="8717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dirty="0">
                <a:solidFill>
                  <a:srgbClr val="1E6E82"/>
                </a:solidFill>
              </a:rPr>
              <a:t>Stark </a:t>
            </a:r>
            <a:r>
              <a:rPr lang="en-US" sz="1013" i="1" dirty="0">
                <a:solidFill>
                  <a:srgbClr val="1E6E82"/>
                </a:solidFill>
              </a:rPr>
              <a:t>et al </a:t>
            </a:r>
            <a:r>
              <a:rPr lang="en-US" sz="1013" dirty="0">
                <a:solidFill>
                  <a:srgbClr val="1E6E82"/>
                </a:solidFill>
              </a:rPr>
              <a:t>2018</a:t>
            </a:r>
          </a:p>
          <a:p>
            <a:r>
              <a:rPr lang="en-US" sz="1013" dirty="0">
                <a:solidFill>
                  <a:srgbClr val="1E6E82"/>
                </a:solidFill>
              </a:rPr>
              <a:t>Singleton WES</a:t>
            </a:r>
          </a:p>
          <a:p>
            <a:r>
              <a:rPr lang="en-US" sz="1013" dirty="0">
                <a:solidFill>
                  <a:srgbClr val="1E6E82"/>
                </a:solidFill>
              </a:rPr>
              <a:t>N=40</a:t>
            </a:r>
          </a:p>
          <a:p>
            <a:r>
              <a:rPr lang="en-US" sz="1013" dirty="0">
                <a:solidFill>
                  <a:srgbClr val="1E6E82"/>
                </a:solidFill>
              </a:rPr>
              <a:t>Median TAT 16d</a:t>
            </a:r>
          </a:p>
          <a:p>
            <a:r>
              <a:rPr lang="en-US" sz="1013" dirty="0">
                <a:solidFill>
                  <a:srgbClr val="1E6E82"/>
                </a:solidFill>
              </a:rPr>
              <a:t>Diagnosis 52%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6CB513-1BCA-3A43-900C-B668CDC40E0B}"/>
              </a:ext>
            </a:extLst>
          </p:cNvPr>
          <p:cNvSpPr txBox="1"/>
          <p:nvPr/>
        </p:nvSpPr>
        <p:spPr>
          <a:xfrm>
            <a:off x="6829425" y="3267075"/>
            <a:ext cx="1382110" cy="8717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dirty="0" err="1">
                <a:solidFill>
                  <a:srgbClr val="1E6E82"/>
                </a:solidFill>
              </a:rPr>
              <a:t>Boukhibar</a:t>
            </a:r>
            <a:r>
              <a:rPr lang="en-US" sz="1013" dirty="0">
                <a:solidFill>
                  <a:srgbClr val="1E6E82"/>
                </a:solidFill>
              </a:rPr>
              <a:t> </a:t>
            </a:r>
            <a:r>
              <a:rPr lang="en-US" sz="1013" i="1" dirty="0">
                <a:solidFill>
                  <a:srgbClr val="1E6E82"/>
                </a:solidFill>
              </a:rPr>
              <a:t>et al </a:t>
            </a:r>
            <a:r>
              <a:rPr lang="en-US" sz="1013" dirty="0">
                <a:solidFill>
                  <a:srgbClr val="1E6E82"/>
                </a:solidFill>
              </a:rPr>
              <a:t>2018</a:t>
            </a:r>
          </a:p>
          <a:p>
            <a:r>
              <a:rPr lang="en-US" sz="1013" dirty="0">
                <a:solidFill>
                  <a:srgbClr val="1E6E82"/>
                </a:solidFill>
              </a:rPr>
              <a:t>Trio WGS</a:t>
            </a:r>
          </a:p>
          <a:p>
            <a:r>
              <a:rPr lang="en-US" sz="1013" dirty="0">
                <a:solidFill>
                  <a:srgbClr val="1E6E82"/>
                </a:solidFill>
              </a:rPr>
              <a:t>N=24</a:t>
            </a:r>
          </a:p>
          <a:p>
            <a:r>
              <a:rPr lang="en-US" sz="1013" dirty="0">
                <a:solidFill>
                  <a:srgbClr val="1E6E82"/>
                </a:solidFill>
              </a:rPr>
              <a:t>Median TAT 7d</a:t>
            </a:r>
          </a:p>
          <a:p>
            <a:r>
              <a:rPr lang="en-US" sz="1013" dirty="0">
                <a:solidFill>
                  <a:srgbClr val="1E6E82"/>
                </a:solidFill>
              </a:rPr>
              <a:t>Diagnosis 42%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C2EAA16-9AFC-B244-B878-CBFB8C963A65}"/>
              </a:ext>
            </a:extLst>
          </p:cNvPr>
          <p:cNvSpPr txBox="1"/>
          <p:nvPr/>
        </p:nvSpPr>
        <p:spPr>
          <a:xfrm>
            <a:off x="7058026" y="1257300"/>
            <a:ext cx="1103187" cy="8717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dirty="0" err="1">
                <a:solidFill>
                  <a:srgbClr val="1E6E82"/>
                </a:solidFill>
              </a:rPr>
              <a:t>Meng</a:t>
            </a:r>
            <a:r>
              <a:rPr lang="en-US" sz="1013" dirty="0">
                <a:solidFill>
                  <a:srgbClr val="1E6E82"/>
                </a:solidFill>
              </a:rPr>
              <a:t> </a:t>
            </a:r>
            <a:r>
              <a:rPr lang="en-US" sz="1013" i="1" dirty="0">
                <a:solidFill>
                  <a:srgbClr val="1E6E82"/>
                </a:solidFill>
              </a:rPr>
              <a:t>et al </a:t>
            </a:r>
            <a:r>
              <a:rPr lang="en-US" sz="1013" dirty="0">
                <a:solidFill>
                  <a:srgbClr val="1E6E82"/>
                </a:solidFill>
              </a:rPr>
              <a:t>2017</a:t>
            </a:r>
          </a:p>
          <a:p>
            <a:r>
              <a:rPr lang="en-US" sz="1013" dirty="0">
                <a:solidFill>
                  <a:srgbClr val="1E6E82"/>
                </a:solidFill>
              </a:rPr>
              <a:t>Trio WES</a:t>
            </a:r>
          </a:p>
          <a:p>
            <a:r>
              <a:rPr lang="en-US" sz="1013" dirty="0">
                <a:solidFill>
                  <a:srgbClr val="1E6E82"/>
                </a:solidFill>
              </a:rPr>
              <a:t>N=62</a:t>
            </a:r>
          </a:p>
          <a:p>
            <a:r>
              <a:rPr lang="en-US" sz="1013" dirty="0">
                <a:solidFill>
                  <a:srgbClr val="1E6E82"/>
                </a:solidFill>
              </a:rPr>
              <a:t>Mean TAT 13d</a:t>
            </a:r>
          </a:p>
          <a:p>
            <a:r>
              <a:rPr lang="en-US" sz="1013" dirty="0">
                <a:solidFill>
                  <a:srgbClr val="1E6E82"/>
                </a:solidFill>
              </a:rPr>
              <a:t>Diagnosis 50.8%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846DC60-8DA5-F242-8A1E-9B64BCEA17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0151" y="1231736"/>
            <a:ext cx="771525" cy="77152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35D2F40-09CD-BB40-B309-AE0427BA86A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59511" y="3554707"/>
            <a:ext cx="1016792" cy="101679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E82E942-27FC-B34C-9F0E-C400B7AE4916}"/>
              </a:ext>
            </a:extLst>
          </p:cNvPr>
          <p:cNvSpPr txBox="1"/>
          <p:nvPr/>
        </p:nvSpPr>
        <p:spPr>
          <a:xfrm>
            <a:off x="1394622" y="2650232"/>
            <a:ext cx="5384803" cy="415496"/>
          </a:xfrm>
          <a:prstGeom prst="rect">
            <a:avLst/>
          </a:prstGeom>
          <a:noFill/>
        </p:spPr>
        <p:txBody>
          <a:bodyPr wrap="none" lIns="91438" tIns="45719" rIns="91438" bIns="45719" rtlCol="0">
            <a:spAutoFit/>
          </a:bodyPr>
          <a:lstStyle/>
          <a:p>
            <a:r>
              <a:rPr lang="en-US" sz="2100" b="1" dirty="0">
                <a:solidFill>
                  <a:srgbClr val="E04143"/>
                </a:solidFill>
              </a:rPr>
              <a:t>Clinical utility 30-60% of those diagnosed</a:t>
            </a:r>
          </a:p>
        </p:txBody>
      </p:sp>
    </p:spTree>
    <p:extLst>
      <p:ext uri="{BB962C8B-B14F-4D97-AF65-F5344CB8AC3E}">
        <p14:creationId xmlns:p14="http://schemas.microsoft.com/office/powerpoint/2010/main" val="7826949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3">
            <a:extLst>
              <a:ext uri="{FF2B5EF4-FFF2-40B4-BE49-F238E27FC236}">
                <a16:creationId xmlns:a16="http://schemas.microsoft.com/office/drawing/2014/main" id="{F04EB855-023C-F54F-BD46-1924AA2CD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163" y="56911"/>
            <a:ext cx="8777287" cy="857250"/>
          </a:xfrm>
        </p:spPr>
        <p:txBody>
          <a:bodyPr>
            <a:normAutofit/>
          </a:bodyPr>
          <a:lstStyle/>
          <a:p>
            <a:pPr algn="l"/>
            <a:r>
              <a:rPr lang="en-US" sz="2400" b="1" dirty="0"/>
              <a:t>Australian Genomics Acute Care Flagship – launched in 2018</a:t>
            </a:r>
            <a:endParaRPr lang="en-US" b="1" dirty="0">
              <a:solidFill>
                <a:srgbClr val="00AEDB"/>
              </a:solidFill>
            </a:endParaRP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707A7F95-83FA-694A-9153-EA54C3E4EAC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58288" y="4839488"/>
            <a:ext cx="6368144" cy="231555"/>
          </a:xfrm>
        </p:spPr>
        <p:txBody>
          <a:bodyPr/>
          <a:lstStyle/>
          <a:p>
            <a:r>
              <a:rPr lang="en-AU" b="1" i="1" dirty="0"/>
              <a:t>With thanks to </a:t>
            </a:r>
            <a:r>
              <a:rPr lang="en-AU" b="1" i="1" dirty="0" err="1"/>
              <a:t>Zornitza</a:t>
            </a:r>
            <a:r>
              <a:rPr lang="en-AU" b="1" i="1" dirty="0"/>
              <a:t> Stark</a:t>
            </a:r>
          </a:p>
          <a:p>
            <a:endParaRPr lang="en-US" b="1" i="1" dirty="0"/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A1BC9AA8-5BC9-134E-9832-066FDC4F02B8}"/>
              </a:ext>
            </a:extLst>
          </p:cNvPr>
          <p:cNvSpPr txBox="1">
            <a:spLocks/>
          </p:cNvSpPr>
          <p:nvPr/>
        </p:nvSpPr>
        <p:spPr>
          <a:xfrm>
            <a:off x="260273" y="2583867"/>
            <a:ext cx="8369300" cy="201872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 baseline="0">
                <a:solidFill>
                  <a:srgbClr val="45B2DB"/>
                </a:solidFill>
                <a:latin typeface="Trebuchet MS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500" kern="1200" baseline="0">
                <a:solidFill>
                  <a:schemeClr val="tx1">
                    <a:lumMod val="50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kern="1200">
                <a:solidFill>
                  <a:schemeClr val="tx1">
                    <a:lumMod val="50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45B2DB"/>
              </a:buClr>
              <a:buSzTx/>
              <a:buFont typeface="Wingdings" panose="05000000000000000000" pitchFamily="2" charset="2"/>
              <a:buChar char="§"/>
              <a:tabLst/>
              <a:defRPr sz="1800" kern="1200" baseline="0">
                <a:solidFill>
                  <a:schemeClr val="tx1">
                    <a:lumMod val="50000"/>
                  </a:schemeClr>
                </a:solidFill>
                <a:latin typeface="Trebuchet MS"/>
                <a:ea typeface="+mn-ea"/>
                <a:cs typeface="+mn-cs"/>
              </a:defRPr>
            </a:lvl4pPr>
            <a:lvl5pPr marL="916686" marR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5B2DB"/>
              </a:buClr>
              <a:buSzTx/>
              <a:buFont typeface="Wingdings" panose="05000000000000000000" pitchFamily="2" charset="2"/>
              <a:buChar char="§"/>
              <a:tabLst/>
              <a:defRPr sz="1600" kern="1200" baseline="0">
                <a:solidFill>
                  <a:schemeClr val="tx1">
                    <a:lumMod val="50000"/>
                  </a:schemeClr>
                </a:solidFill>
                <a:latin typeface="Trebuchet MS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>
                <a:solidFill>
                  <a:schemeClr val="tx1"/>
                </a:solidFill>
              </a:rPr>
              <a:t>Goals: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Establish clinical and laboratory pathways to deliver ultra-rapid genomic testing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tx1"/>
              </a:solidFill>
            </a:endParaRP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Comprehensive interdisciplinary evaluation of ultra-rapid genomic testing in acute </a:t>
            </a:r>
            <a:r>
              <a:rPr lang="en-US" sz="1800" dirty="0" err="1">
                <a:solidFill>
                  <a:schemeClr val="tx1"/>
                </a:solidFill>
              </a:rPr>
              <a:t>paediatrics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501393C-F711-9A4F-A063-2B151B84B083}"/>
              </a:ext>
            </a:extLst>
          </p:cNvPr>
          <p:cNvSpPr/>
          <p:nvPr/>
        </p:nvSpPr>
        <p:spPr>
          <a:xfrm>
            <a:off x="399974" y="1303038"/>
            <a:ext cx="82296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450"/>
              </a:spcAft>
            </a:pPr>
            <a:r>
              <a:rPr lang="en-AU" sz="1800" b="1" dirty="0"/>
              <a:t>Approach: </a:t>
            </a:r>
            <a:r>
              <a:rPr lang="en-AU" sz="1800" dirty="0"/>
              <a:t>Providing </a:t>
            </a:r>
            <a:r>
              <a:rPr lang="en-AU" sz="1800" b="1" dirty="0"/>
              <a:t>ultra-rapid (&lt;5 day) </a:t>
            </a:r>
            <a:r>
              <a:rPr lang="en-AU" sz="1800" dirty="0"/>
              <a:t>genomic testing to acutely unwell infants and children with suspected genetic conditions, with the aim of providing diagnostic certainty and guiding acute care management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C527A61-2BE5-974A-8532-40CD304E788B}"/>
              </a:ext>
            </a:extLst>
          </p:cNvPr>
          <p:cNvGrpSpPr/>
          <p:nvPr/>
        </p:nvGrpSpPr>
        <p:grpSpPr>
          <a:xfrm>
            <a:off x="253999" y="863596"/>
            <a:ext cx="8585201" cy="4267200"/>
            <a:chOff x="338666" y="1151461"/>
            <a:chExt cx="11446934" cy="5689600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595D609-8CA6-E740-B33A-3FE23A9278BB}"/>
                </a:ext>
              </a:extLst>
            </p:cNvPr>
            <p:cNvSpPr/>
            <p:nvPr/>
          </p:nvSpPr>
          <p:spPr>
            <a:xfrm>
              <a:off x="338666" y="1151461"/>
              <a:ext cx="11446934" cy="56896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968329EF-5E29-C846-B692-5F27CF9A29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45898" y="3946542"/>
              <a:ext cx="896386" cy="896386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065427BC-4B93-EA4E-8C07-F773FEC7BCA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85170" y="3057804"/>
              <a:ext cx="963423" cy="963423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C43B5D0E-5FE6-C54A-B803-19467CE56D2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207000" y="3141128"/>
              <a:ext cx="787400" cy="787400"/>
            </a:xfrm>
            <a:prstGeom prst="rect">
              <a:avLst/>
            </a:prstGeom>
          </p:spPr>
        </p:pic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670E0CAE-1106-A648-8EBC-29266C62EC70}"/>
              </a:ext>
            </a:extLst>
          </p:cNvPr>
          <p:cNvSpPr txBox="1"/>
          <p:nvPr/>
        </p:nvSpPr>
        <p:spPr>
          <a:xfrm>
            <a:off x="3169986" y="968286"/>
            <a:ext cx="30219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Lots of Challenges…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5C0A3C4-2944-7C45-A526-84A8A37C4DA1}"/>
              </a:ext>
            </a:extLst>
          </p:cNvPr>
          <p:cNvSpPr/>
          <p:nvPr/>
        </p:nvSpPr>
        <p:spPr>
          <a:xfrm>
            <a:off x="5183928" y="1514292"/>
            <a:ext cx="1190655" cy="494546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 b="1" dirty="0">
                <a:solidFill>
                  <a:schemeClr val="bg1"/>
                </a:solidFill>
              </a:rPr>
              <a:t>Sequencers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6DBD172-0A2B-6B4B-BA07-9571ABFCDACE}"/>
              </a:ext>
            </a:extLst>
          </p:cNvPr>
          <p:cNvSpPr/>
          <p:nvPr/>
        </p:nvSpPr>
        <p:spPr>
          <a:xfrm>
            <a:off x="5760566" y="2475552"/>
            <a:ext cx="961683" cy="494546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 b="1" dirty="0">
                <a:solidFill>
                  <a:schemeClr val="bg1"/>
                </a:solidFill>
              </a:rPr>
              <a:t>IT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3389947-6B2F-3A42-B659-0FB99A7FA0AF}"/>
              </a:ext>
            </a:extLst>
          </p:cNvPr>
          <p:cNvSpPr/>
          <p:nvPr/>
        </p:nvSpPr>
        <p:spPr>
          <a:xfrm>
            <a:off x="6854866" y="3807898"/>
            <a:ext cx="1072982" cy="494546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 b="1" dirty="0">
                <a:solidFill>
                  <a:schemeClr val="bg1"/>
                </a:solidFill>
              </a:rPr>
              <a:t>Workloads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A58F753-76F5-7D48-9F76-D77D78EF66D2}"/>
              </a:ext>
            </a:extLst>
          </p:cNvPr>
          <p:cNvSpPr/>
          <p:nvPr/>
        </p:nvSpPr>
        <p:spPr>
          <a:xfrm>
            <a:off x="7042437" y="1843276"/>
            <a:ext cx="961683" cy="494546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 b="1" dirty="0">
                <a:solidFill>
                  <a:schemeClr val="bg1"/>
                </a:solidFill>
              </a:rPr>
              <a:t>24/7 work cycle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C47D57A-93EF-1E40-B429-A966A1FD0A79}"/>
              </a:ext>
            </a:extLst>
          </p:cNvPr>
          <p:cNvSpPr/>
          <p:nvPr/>
        </p:nvSpPr>
        <p:spPr>
          <a:xfrm>
            <a:off x="5114305" y="3358788"/>
            <a:ext cx="1397660" cy="494546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 b="1" dirty="0">
                <a:solidFill>
                  <a:schemeClr val="bg1"/>
                </a:solidFill>
              </a:rPr>
              <a:t>Team capacity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AE1AB06-D3AC-464D-8764-E26227C4E4A9}"/>
              </a:ext>
            </a:extLst>
          </p:cNvPr>
          <p:cNvSpPr/>
          <p:nvPr/>
        </p:nvSpPr>
        <p:spPr>
          <a:xfrm>
            <a:off x="2343558" y="3555512"/>
            <a:ext cx="961683" cy="494546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 b="1" dirty="0">
                <a:solidFill>
                  <a:schemeClr val="bg1"/>
                </a:solidFill>
              </a:rPr>
              <a:t>Logistics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64AC64E-9EA8-254F-AE96-C9E2E507FB21}"/>
              </a:ext>
            </a:extLst>
          </p:cNvPr>
          <p:cNvSpPr/>
          <p:nvPr/>
        </p:nvSpPr>
        <p:spPr>
          <a:xfrm>
            <a:off x="2262245" y="2570823"/>
            <a:ext cx="1441222" cy="494546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 b="1" dirty="0">
                <a:solidFill>
                  <a:schemeClr val="bg1"/>
                </a:solidFill>
              </a:rPr>
              <a:t>Communication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426C99D-8AD4-5946-B7F6-CB3B8F26A312}"/>
              </a:ext>
            </a:extLst>
          </p:cNvPr>
          <p:cNvSpPr/>
          <p:nvPr/>
        </p:nvSpPr>
        <p:spPr>
          <a:xfrm>
            <a:off x="4028420" y="4095493"/>
            <a:ext cx="961683" cy="494546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 b="1" dirty="0">
                <a:solidFill>
                  <a:schemeClr val="bg1"/>
                </a:solidFill>
              </a:rPr>
              <a:t>Cost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AD71BFE-8FE3-7C4C-AC70-A1A7757B78E5}"/>
              </a:ext>
            </a:extLst>
          </p:cNvPr>
          <p:cNvSpPr/>
          <p:nvPr/>
        </p:nvSpPr>
        <p:spPr>
          <a:xfrm>
            <a:off x="978408" y="2867932"/>
            <a:ext cx="1071322" cy="494546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 b="1" dirty="0">
                <a:solidFill>
                  <a:schemeClr val="bg1"/>
                </a:solidFill>
              </a:rPr>
              <a:t>Supporting families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C28CA76-B1D5-B841-992B-8E6B00880413}"/>
              </a:ext>
            </a:extLst>
          </p:cNvPr>
          <p:cNvSpPr/>
          <p:nvPr/>
        </p:nvSpPr>
        <p:spPr>
          <a:xfrm>
            <a:off x="1779356" y="1782502"/>
            <a:ext cx="961683" cy="494546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 b="1" dirty="0">
                <a:solidFill>
                  <a:schemeClr val="bg1"/>
                </a:solidFill>
              </a:rPr>
              <a:t>Consent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0DE6E31-5A9B-474D-892C-D921AF80042F}"/>
              </a:ext>
            </a:extLst>
          </p:cNvPr>
          <p:cNvSpPr/>
          <p:nvPr/>
        </p:nvSpPr>
        <p:spPr>
          <a:xfrm>
            <a:off x="3395713" y="1429731"/>
            <a:ext cx="1101299" cy="494546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 b="1" dirty="0">
                <a:solidFill>
                  <a:schemeClr val="bg1"/>
                </a:solidFill>
              </a:rPr>
              <a:t>Consistency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5DD6812D-6144-A144-BC93-F1CD015D25F3}"/>
              </a:ext>
            </a:extLst>
          </p:cNvPr>
          <p:cNvGrpSpPr/>
          <p:nvPr/>
        </p:nvGrpSpPr>
        <p:grpSpPr>
          <a:xfrm>
            <a:off x="215901" y="711205"/>
            <a:ext cx="8724899" cy="4483100"/>
            <a:chOff x="287867" y="948273"/>
            <a:chExt cx="11633199" cy="5977467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596B4B7-22D8-7D4D-B65A-A215E0EC5DE3}"/>
                </a:ext>
              </a:extLst>
            </p:cNvPr>
            <p:cNvSpPr/>
            <p:nvPr/>
          </p:nvSpPr>
          <p:spPr>
            <a:xfrm>
              <a:off x="287867" y="948273"/>
              <a:ext cx="11633199" cy="597746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D02F511D-6C77-D342-BFE5-4821A9B4EB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45898" y="3963487"/>
              <a:ext cx="896386" cy="896386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CFFD91BD-F38F-4644-88BA-2320D20A51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85170" y="3074749"/>
              <a:ext cx="963423" cy="963423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40D7ED99-97A0-3044-A3C0-CF795841426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207000" y="3158073"/>
              <a:ext cx="787400" cy="787400"/>
            </a:xfrm>
            <a:prstGeom prst="rect">
              <a:avLst/>
            </a:prstGeom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E2D9D95-3CEF-DE4E-9CA3-5F34D8435667}"/>
                </a:ext>
              </a:extLst>
            </p:cNvPr>
            <p:cNvSpPr txBox="1"/>
            <p:nvPr/>
          </p:nvSpPr>
          <p:spPr>
            <a:xfrm>
              <a:off x="4186792" y="1185338"/>
              <a:ext cx="3687335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Many Questions….</a:t>
              </a:r>
            </a:p>
          </p:txBody>
        </p:sp>
        <p:sp>
          <p:nvSpPr>
            <p:cNvPr id="38" name="Rectangular Callout 37">
              <a:extLst>
                <a:ext uri="{FF2B5EF4-FFF2-40B4-BE49-F238E27FC236}">
                  <a16:creationId xmlns:a16="http://schemas.microsoft.com/office/drawing/2014/main" id="{5A7A80C4-F592-8741-8DD7-07F27D9C93B2}"/>
                </a:ext>
              </a:extLst>
            </p:cNvPr>
            <p:cNvSpPr/>
            <p:nvPr/>
          </p:nvSpPr>
          <p:spPr>
            <a:xfrm>
              <a:off x="6216676" y="1885598"/>
              <a:ext cx="1598032" cy="917448"/>
            </a:xfrm>
            <a:prstGeom prst="wedgeRectCallout">
              <a:avLst/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13" b="1" dirty="0">
                  <a:solidFill>
                    <a:schemeClr val="bg1"/>
                  </a:solidFill>
                </a:rPr>
                <a:t>How do we deliver&lt;5d TAT?</a:t>
              </a:r>
            </a:p>
          </p:txBody>
        </p:sp>
        <p:sp>
          <p:nvSpPr>
            <p:cNvPr id="39" name="Rectangular Callout 38">
              <a:extLst>
                <a:ext uri="{FF2B5EF4-FFF2-40B4-BE49-F238E27FC236}">
                  <a16:creationId xmlns:a16="http://schemas.microsoft.com/office/drawing/2014/main" id="{5948CAFB-B835-A04C-9570-C9B81AF59002}"/>
                </a:ext>
              </a:extLst>
            </p:cNvPr>
            <p:cNvSpPr/>
            <p:nvPr/>
          </p:nvSpPr>
          <p:spPr>
            <a:xfrm>
              <a:off x="7592847" y="3115900"/>
              <a:ext cx="1371600" cy="917448"/>
            </a:xfrm>
            <a:prstGeom prst="wedgeRectCallout">
              <a:avLst>
                <a:gd name="adj1" fmla="val -43981"/>
                <a:gd name="adj2" fmla="val 68037"/>
              </a:avLst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13" b="1" dirty="0">
                  <a:solidFill>
                    <a:schemeClr val="bg1"/>
                  </a:solidFill>
                </a:rPr>
                <a:t>Which patients to test?</a:t>
              </a:r>
            </a:p>
          </p:txBody>
        </p:sp>
        <p:sp>
          <p:nvSpPr>
            <p:cNvPr id="40" name="Rectangular Callout 39">
              <a:extLst>
                <a:ext uri="{FF2B5EF4-FFF2-40B4-BE49-F238E27FC236}">
                  <a16:creationId xmlns:a16="http://schemas.microsoft.com/office/drawing/2014/main" id="{C1CD5F13-EA08-C148-9FEC-3E9630590827}"/>
                </a:ext>
              </a:extLst>
            </p:cNvPr>
            <p:cNvSpPr/>
            <p:nvPr/>
          </p:nvSpPr>
          <p:spPr>
            <a:xfrm>
              <a:off x="6948593" y="5130637"/>
              <a:ext cx="1371600" cy="917448"/>
            </a:xfrm>
            <a:prstGeom prst="wedgeRectCallout">
              <a:avLst>
                <a:gd name="adj1" fmla="val -74537"/>
                <a:gd name="adj2" fmla="val 2976"/>
              </a:avLst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13" b="1" dirty="0">
                  <a:solidFill>
                    <a:schemeClr val="bg1"/>
                  </a:solidFill>
                </a:rPr>
                <a:t>Diagnostic utility?</a:t>
              </a:r>
            </a:p>
          </p:txBody>
        </p:sp>
        <p:sp>
          <p:nvSpPr>
            <p:cNvPr id="41" name="Rectangular Callout 40">
              <a:extLst>
                <a:ext uri="{FF2B5EF4-FFF2-40B4-BE49-F238E27FC236}">
                  <a16:creationId xmlns:a16="http://schemas.microsoft.com/office/drawing/2014/main" id="{C709C28F-5559-EA4E-BB6F-39E088BC6C41}"/>
                </a:ext>
              </a:extLst>
            </p:cNvPr>
            <p:cNvSpPr/>
            <p:nvPr/>
          </p:nvSpPr>
          <p:spPr>
            <a:xfrm>
              <a:off x="4483100" y="5444073"/>
              <a:ext cx="1371600" cy="917448"/>
            </a:xfrm>
            <a:prstGeom prst="wedgeRectCallout">
              <a:avLst>
                <a:gd name="adj1" fmla="val -11574"/>
                <a:gd name="adj2" fmla="val -67622"/>
              </a:avLst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13" b="1" dirty="0">
                  <a:solidFill>
                    <a:schemeClr val="bg1"/>
                  </a:solidFill>
                </a:rPr>
                <a:t>Clinical utility?</a:t>
              </a:r>
            </a:p>
          </p:txBody>
        </p:sp>
        <p:sp>
          <p:nvSpPr>
            <p:cNvPr id="42" name="Rectangular Callout 41">
              <a:extLst>
                <a:ext uri="{FF2B5EF4-FFF2-40B4-BE49-F238E27FC236}">
                  <a16:creationId xmlns:a16="http://schemas.microsoft.com/office/drawing/2014/main" id="{24644A80-DE98-2E4F-8E76-B64C132F78C9}"/>
                </a:ext>
              </a:extLst>
            </p:cNvPr>
            <p:cNvSpPr/>
            <p:nvPr/>
          </p:nvSpPr>
          <p:spPr>
            <a:xfrm>
              <a:off x="2987462" y="3661919"/>
              <a:ext cx="1711960" cy="917448"/>
            </a:xfrm>
            <a:prstGeom prst="wedgeRectCallout">
              <a:avLst>
                <a:gd name="adj1" fmla="val 69011"/>
                <a:gd name="adj2" fmla="val -15019"/>
              </a:avLst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13" b="1" dirty="0">
                  <a:solidFill>
                    <a:schemeClr val="bg1"/>
                  </a:solidFill>
                </a:rPr>
                <a:t>Cost effectiveness?</a:t>
              </a:r>
            </a:p>
          </p:txBody>
        </p:sp>
        <p:sp>
          <p:nvSpPr>
            <p:cNvPr id="43" name="Rectangular Callout 42">
              <a:extLst>
                <a:ext uri="{FF2B5EF4-FFF2-40B4-BE49-F238E27FC236}">
                  <a16:creationId xmlns:a16="http://schemas.microsoft.com/office/drawing/2014/main" id="{0AD8466B-0F5C-8C49-99E0-965629299854}"/>
                </a:ext>
              </a:extLst>
            </p:cNvPr>
            <p:cNvSpPr/>
            <p:nvPr/>
          </p:nvSpPr>
          <p:spPr>
            <a:xfrm>
              <a:off x="2995084" y="1879095"/>
              <a:ext cx="1906100" cy="917448"/>
            </a:xfrm>
            <a:prstGeom prst="wedgeRectCallout">
              <a:avLst>
                <a:gd name="adj1" fmla="val -5833"/>
                <a:gd name="adj2" fmla="val 68037"/>
              </a:avLst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13" b="1" dirty="0">
                  <a:solidFill>
                    <a:schemeClr val="bg1"/>
                  </a:solidFill>
                </a:rPr>
                <a:t>Clinical service delivery model?</a:t>
              </a:r>
            </a:p>
          </p:txBody>
        </p:sp>
        <p:sp>
          <p:nvSpPr>
            <p:cNvPr id="44" name="Rectangular Callout 43">
              <a:extLst>
                <a:ext uri="{FF2B5EF4-FFF2-40B4-BE49-F238E27FC236}">
                  <a16:creationId xmlns:a16="http://schemas.microsoft.com/office/drawing/2014/main" id="{DCD84595-E5F1-F141-9113-448D890A8EBA}"/>
                </a:ext>
              </a:extLst>
            </p:cNvPr>
            <p:cNvSpPr/>
            <p:nvPr/>
          </p:nvSpPr>
          <p:spPr>
            <a:xfrm>
              <a:off x="9326880" y="1414509"/>
              <a:ext cx="2045716" cy="917448"/>
            </a:xfrm>
            <a:prstGeom prst="wedgeRectCallout">
              <a:avLst>
                <a:gd name="adj1" fmla="val -42911"/>
                <a:gd name="adj2" fmla="val 91570"/>
              </a:avLst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13" b="1" dirty="0">
                  <a:solidFill>
                    <a:schemeClr val="bg1"/>
                  </a:solidFill>
                </a:rPr>
                <a:t>Barriers to implementation?</a:t>
              </a:r>
            </a:p>
          </p:txBody>
        </p:sp>
        <p:sp>
          <p:nvSpPr>
            <p:cNvPr id="45" name="Rectangular Callout 44">
              <a:extLst>
                <a:ext uri="{FF2B5EF4-FFF2-40B4-BE49-F238E27FC236}">
                  <a16:creationId xmlns:a16="http://schemas.microsoft.com/office/drawing/2014/main" id="{75A379FD-C49D-8547-966F-06563F9D5A9D}"/>
                </a:ext>
              </a:extLst>
            </p:cNvPr>
            <p:cNvSpPr/>
            <p:nvPr/>
          </p:nvSpPr>
          <p:spPr>
            <a:xfrm>
              <a:off x="9169400" y="4401149"/>
              <a:ext cx="2044700" cy="917448"/>
            </a:xfrm>
            <a:prstGeom prst="wedgeRectCallout">
              <a:avLst>
                <a:gd name="adj1" fmla="val -64311"/>
                <a:gd name="adj2" fmla="val 7129"/>
              </a:avLst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13" b="1" dirty="0">
                  <a:solidFill>
                    <a:schemeClr val="bg1"/>
                  </a:solidFill>
                </a:rPr>
                <a:t>How do results impact decisions?</a:t>
              </a:r>
            </a:p>
          </p:txBody>
        </p:sp>
        <p:sp>
          <p:nvSpPr>
            <p:cNvPr id="46" name="Rectangular Callout 45">
              <a:extLst>
                <a:ext uri="{FF2B5EF4-FFF2-40B4-BE49-F238E27FC236}">
                  <a16:creationId xmlns:a16="http://schemas.microsoft.com/office/drawing/2014/main" id="{4ECB8AA1-4317-814A-B7D2-C216E6A77D13}"/>
                </a:ext>
              </a:extLst>
            </p:cNvPr>
            <p:cNvSpPr/>
            <p:nvPr/>
          </p:nvSpPr>
          <p:spPr>
            <a:xfrm>
              <a:off x="759884" y="5130637"/>
              <a:ext cx="1625600" cy="917448"/>
            </a:xfrm>
            <a:prstGeom prst="wedgeRectCallout">
              <a:avLst>
                <a:gd name="adj1" fmla="val 74479"/>
                <a:gd name="adj2" fmla="val 9898"/>
              </a:avLst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13" b="1" dirty="0">
                  <a:solidFill>
                    <a:schemeClr val="bg1"/>
                  </a:solidFill>
                </a:rPr>
                <a:t>Is this fair use of resources?</a:t>
              </a:r>
            </a:p>
          </p:txBody>
        </p:sp>
        <p:sp>
          <p:nvSpPr>
            <p:cNvPr id="47" name="Rectangular Callout 46">
              <a:extLst>
                <a:ext uri="{FF2B5EF4-FFF2-40B4-BE49-F238E27FC236}">
                  <a16:creationId xmlns:a16="http://schemas.microsoft.com/office/drawing/2014/main" id="{7E5249A7-37E5-1B4C-A578-F695AEADBFD9}"/>
                </a:ext>
              </a:extLst>
            </p:cNvPr>
            <p:cNvSpPr/>
            <p:nvPr/>
          </p:nvSpPr>
          <p:spPr>
            <a:xfrm>
              <a:off x="964862" y="2022774"/>
              <a:ext cx="1574800" cy="917448"/>
            </a:xfrm>
            <a:prstGeom prst="wedgeRectCallout">
              <a:avLst>
                <a:gd name="adj1" fmla="val 45296"/>
                <a:gd name="adj2" fmla="val 79112"/>
              </a:avLst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13" b="1" dirty="0">
                  <a:solidFill>
                    <a:schemeClr val="bg1"/>
                  </a:solidFill>
                </a:rPr>
                <a:t>Is consent meaningful?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25614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0" grpId="0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AD429-3B91-284E-8EF2-B66986C9E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Summary of presentation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3C14DD-D565-1D4F-9759-4848F041EF4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43426" y="1474912"/>
            <a:ext cx="7962900" cy="2844737"/>
          </a:xfrm>
        </p:spPr>
        <p:txBody>
          <a:bodyPr/>
          <a:lstStyle/>
          <a:p>
            <a:r>
              <a:rPr lang="en-US" sz="1800" dirty="0"/>
              <a:t>setting the scene </a:t>
            </a:r>
          </a:p>
          <a:p>
            <a:endParaRPr lang="en-US" sz="1800" dirty="0"/>
          </a:p>
          <a:p>
            <a:r>
              <a:rPr lang="en-US" sz="1800" dirty="0"/>
              <a:t>the promise of genomic medicine</a:t>
            </a:r>
          </a:p>
          <a:p>
            <a:endParaRPr lang="en-US" sz="1800" dirty="0"/>
          </a:p>
          <a:p>
            <a:r>
              <a:rPr lang="en-US" sz="1800" dirty="0"/>
              <a:t>can genomic medicine be delivered at a national level?</a:t>
            </a:r>
          </a:p>
          <a:p>
            <a:endParaRPr lang="en-US" sz="1800" dirty="0"/>
          </a:p>
          <a:p>
            <a:r>
              <a:rPr lang="en-US" sz="1800" dirty="0"/>
              <a:t>technical challenges on the horizon</a:t>
            </a:r>
          </a:p>
        </p:txBody>
      </p:sp>
    </p:spTree>
    <p:extLst>
      <p:ext uri="{BB962C8B-B14F-4D97-AF65-F5344CB8AC3E}">
        <p14:creationId xmlns:p14="http://schemas.microsoft.com/office/powerpoint/2010/main" val="23121097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A85D519D-417B-9A49-92D6-23295BA79977}"/>
              </a:ext>
            </a:extLst>
          </p:cNvPr>
          <p:cNvGrpSpPr/>
          <p:nvPr/>
        </p:nvGrpSpPr>
        <p:grpSpPr>
          <a:xfrm>
            <a:off x="388201" y="1010829"/>
            <a:ext cx="7297839" cy="3944216"/>
            <a:chOff x="1368762" y="1348983"/>
            <a:chExt cx="8117883" cy="5258954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EF40E755-4DE1-4647-959D-B71861F9A0D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038"/>
            <a:stretch/>
          </p:blipFill>
          <p:spPr>
            <a:xfrm>
              <a:off x="1368762" y="1348983"/>
              <a:ext cx="6549422" cy="5258954"/>
            </a:xfrm>
            <a:prstGeom prst="rect">
              <a:avLst/>
            </a:prstGeom>
          </p:spPr>
        </p:pic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C075CF36-AB36-A146-BE42-DE1FB734B8F9}"/>
                </a:ext>
              </a:extLst>
            </p:cNvPr>
            <p:cNvSpPr/>
            <p:nvPr/>
          </p:nvSpPr>
          <p:spPr>
            <a:xfrm>
              <a:off x="5116880" y="4886041"/>
              <a:ext cx="122381" cy="100088"/>
            </a:xfrm>
            <a:prstGeom prst="ellipse">
              <a:avLst/>
            </a:prstGeom>
            <a:solidFill>
              <a:srgbClr val="132222"/>
            </a:solidFill>
            <a:ln>
              <a:solidFill>
                <a:srgbClr val="13222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prstClr val="white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CC1E4BF7-1481-144D-A11A-8CB6063BF006}"/>
                </a:ext>
              </a:extLst>
            </p:cNvPr>
            <p:cNvSpPr/>
            <p:nvPr/>
          </p:nvSpPr>
          <p:spPr>
            <a:xfrm>
              <a:off x="6146695" y="5398047"/>
              <a:ext cx="113513" cy="112870"/>
            </a:xfrm>
            <a:prstGeom prst="ellipse">
              <a:avLst/>
            </a:prstGeom>
            <a:solidFill>
              <a:srgbClr val="132222"/>
            </a:solidFill>
            <a:ln>
              <a:solidFill>
                <a:srgbClr val="13222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prstClr val="white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84E88AB4-468D-824E-8103-3DC6D49CD4E7}"/>
                </a:ext>
              </a:extLst>
            </p:cNvPr>
            <p:cNvSpPr/>
            <p:nvPr/>
          </p:nvSpPr>
          <p:spPr>
            <a:xfrm>
              <a:off x="6144668" y="5521234"/>
              <a:ext cx="113513" cy="112870"/>
            </a:xfrm>
            <a:prstGeom prst="ellipse">
              <a:avLst/>
            </a:prstGeom>
            <a:solidFill>
              <a:srgbClr val="132222"/>
            </a:solidFill>
            <a:ln>
              <a:solidFill>
                <a:srgbClr val="13222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prstClr val="white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7A3A830B-7B60-9946-8C5F-B1D1210097C8}"/>
                </a:ext>
              </a:extLst>
            </p:cNvPr>
            <p:cNvSpPr/>
            <p:nvPr/>
          </p:nvSpPr>
          <p:spPr>
            <a:xfrm>
              <a:off x="7039532" y="3578136"/>
              <a:ext cx="113513" cy="112870"/>
            </a:xfrm>
            <a:prstGeom prst="ellipse">
              <a:avLst/>
            </a:prstGeom>
            <a:solidFill>
              <a:srgbClr val="13222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prstClr val="white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428B1A1-BE6F-FE49-9EEE-1CF6CD6030EC}"/>
                </a:ext>
              </a:extLst>
            </p:cNvPr>
            <p:cNvSpPr txBox="1"/>
            <p:nvPr/>
          </p:nvSpPr>
          <p:spPr>
            <a:xfrm>
              <a:off x="6385315" y="5579769"/>
              <a:ext cx="1726426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solidFill>
                    <a:prstClr val="black"/>
                  </a:solidFill>
                  <a:latin typeface="Century Gothic" panose="020B0502020202020204" pitchFamily="34" charset="0"/>
                </a:rPr>
                <a:t>Royal Children’s Hospital</a:t>
              </a:r>
            </a:p>
            <a:p>
              <a:r>
                <a:rPr lang="en-US" sz="900" dirty="0">
                  <a:solidFill>
                    <a:prstClr val="black"/>
                  </a:solidFill>
                  <a:latin typeface="Century Gothic" panose="020B0502020202020204" pitchFamily="34" charset="0"/>
                </a:rPr>
                <a:t>Royal Women’s Hospital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E4C1699-A29A-EB4E-B09B-5EC93C1836E9}"/>
                </a:ext>
              </a:extLst>
            </p:cNvPr>
            <p:cNvSpPr txBox="1"/>
            <p:nvPr/>
          </p:nvSpPr>
          <p:spPr>
            <a:xfrm>
              <a:off x="5017086" y="5627098"/>
              <a:ext cx="1353752" cy="307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 err="1">
                  <a:solidFill>
                    <a:prstClr val="black"/>
                  </a:solidFill>
                  <a:latin typeface="Century Gothic" panose="020B0502020202020204" pitchFamily="34" charset="0"/>
                </a:rPr>
                <a:t>Monash</a:t>
              </a:r>
              <a:r>
                <a:rPr lang="en-US" sz="900" dirty="0">
                  <a:solidFill>
                    <a:prstClr val="black"/>
                  </a:solidFill>
                  <a:latin typeface="Century Gothic" panose="020B0502020202020204" pitchFamily="34" charset="0"/>
                </a:rPr>
                <a:t> Children’s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4E311F5-BC19-DE4F-8ADA-060C09EC3B97}"/>
                </a:ext>
              </a:extLst>
            </p:cNvPr>
            <p:cNvSpPr txBox="1"/>
            <p:nvPr/>
          </p:nvSpPr>
          <p:spPr>
            <a:xfrm>
              <a:off x="3391045" y="4975444"/>
              <a:ext cx="1731775" cy="307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900" dirty="0">
                  <a:solidFill>
                    <a:prstClr val="black"/>
                  </a:solidFill>
                  <a:latin typeface="Century Gothic" panose="020B0502020202020204" pitchFamily="34" charset="0"/>
                </a:rPr>
                <a:t>Women’s and Children’s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63222A4-AF18-4A4E-9A2E-712C2C164CD2}"/>
                </a:ext>
              </a:extLst>
            </p:cNvPr>
            <p:cNvSpPr txBox="1"/>
            <p:nvPr/>
          </p:nvSpPr>
          <p:spPr>
            <a:xfrm>
              <a:off x="7307413" y="3458437"/>
              <a:ext cx="2018859" cy="307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solidFill>
                    <a:prstClr val="black"/>
                  </a:solidFill>
                  <a:latin typeface="Century Gothic" panose="020B0502020202020204" pitchFamily="34" charset="0"/>
                </a:rPr>
                <a:t>Royal Brisbane and Women’s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BCE3D5E-4244-4F45-A5B0-4EE65CFB9E9F}"/>
                </a:ext>
              </a:extLst>
            </p:cNvPr>
            <p:cNvSpPr txBox="1"/>
            <p:nvPr/>
          </p:nvSpPr>
          <p:spPr>
            <a:xfrm>
              <a:off x="7321568" y="3608343"/>
              <a:ext cx="2165077" cy="307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solidFill>
                    <a:prstClr val="black"/>
                  </a:solidFill>
                  <a:latin typeface="Century Gothic" panose="020B0502020202020204" pitchFamily="34" charset="0"/>
                </a:rPr>
                <a:t>Lady </a:t>
              </a:r>
              <a:r>
                <a:rPr lang="en-US" sz="900" dirty="0" err="1">
                  <a:solidFill>
                    <a:prstClr val="black"/>
                  </a:solidFill>
                  <a:latin typeface="Century Gothic" panose="020B0502020202020204" pitchFamily="34" charset="0"/>
                </a:rPr>
                <a:t>Cilento</a:t>
              </a:r>
              <a:r>
                <a:rPr lang="en-US" sz="900" dirty="0">
                  <a:solidFill>
                    <a:prstClr val="black"/>
                  </a:solidFill>
                  <a:latin typeface="Century Gothic" panose="020B0502020202020204" pitchFamily="34" charset="0"/>
                </a:rPr>
                <a:t> Children’s Hospital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051B15AC-CDD3-FF49-AE38-A71DF5761963}"/>
                </a:ext>
              </a:extLst>
            </p:cNvPr>
            <p:cNvSpPr/>
            <p:nvPr/>
          </p:nvSpPr>
          <p:spPr>
            <a:xfrm>
              <a:off x="7064520" y="3685198"/>
              <a:ext cx="113513" cy="112870"/>
            </a:xfrm>
            <a:prstGeom prst="ellipse">
              <a:avLst/>
            </a:prstGeom>
            <a:solidFill>
              <a:srgbClr val="13222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prstClr val="white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20F9CCC3-670E-C64F-84B5-B86C217FFA2F}"/>
                </a:ext>
              </a:extLst>
            </p:cNvPr>
            <p:cNvSpPr/>
            <p:nvPr/>
          </p:nvSpPr>
          <p:spPr>
            <a:xfrm>
              <a:off x="6762204" y="4768317"/>
              <a:ext cx="113513" cy="112870"/>
            </a:xfrm>
            <a:prstGeom prst="ellipse">
              <a:avLst/>
            </a:prstGeom>
            <a:solidFill>
              <a:srgbClr val="132222"/>
            </a:solidFill>
            <a:ln>
              <a:solidFill>
                <a:srgbClr val="13222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prstClr val="white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BB865ADD-D829-7648-B6B4-3A7D55922BAE}"/>
                </a:ext>
              </a:extLst>
            </p:cNvPr>
            <p:cNvSpPr/>
            <p:nvPr/>
          </p:nvSpPr>
          <p:spPr>
            <a:xfrm>
              <a:off x="6841924" y="4667238"/>
              <a:ext cx="113513" cy="112870"/>
            </a:xfrm>
            <a:prstGeom prst="ellipse">
              <a:avLst/>
            </a:prstGeom>
            <a:solidFill>
              <a:srgbClr val="132222"/>
            </a:solidFill>
            <a:ln>
              <a:solidFill>
                <a:srgbClr val="13222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prstClr val="white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5BBA1515-EA83-CC48-97B2-B9A4413722AC}"/>
                </a:ext>
              </a:extLst>
            </p:cNvPr>
            <p:cNvSpPr/>
            <p:nvPr/>
          </p:nvSpPr>
          <p:spPr>
            <a:xfrm>
              <a:off x="6711784" y="4681309"/>
              <a:ext cx="113513" cy="112870"/>
            </a:xfrm>
            <a:prstGeom prst="ellipse">
              <a:avLst/>
            </a:prstGeom>
            <a:solidFill>
              <a:srgbClr val="132222"/>
            </a:solidFill>
            <a:ln>
              <a:solidFill>
                <a:srgbClr val="13222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prstClr val="white"/>
                </a:solidFill>
                <a:latin typeface="Century Gothic" panose="020B0502020202020204" pitchFamily="34" charset="0"/>
              </a:endParaRPr>
            </a:p>
          </p:txBody>
        </p: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8561DB70-6AB1-3243-83D7-9127D3F3E672}"/>
                </a:ext>
              </a:extLst>
            </p:cNvPr>
            <p:cNvGrpSpPr/>
            <p:nvPr/>
          </p:nvGrpSpPr>
          <p:grpSpPr>
            <a:xfrm>
              <a:off x="4985716" y="4454673"/>
              <a:ext cx="1712966" cy="821128"/>
              <a:chOff x="5071598" y="4360666"/>
              <a:chExt cx="1712966" cy="821128"/>
            </a:xfrm>
          </p:grpSpPr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FE912574-1E41-174D-8FD2-CC3D9485EC20}"/>
                  </a:ext>
                </a:extLst>
              </p:cNvPr>
              <p:cNvSpPr txBox="1"/>
              <p:nvPr/>
            </p:nvSpPr>
            <p:spPr>
              <a:xfrm>
                <a:off x="5071598" y="4360666"/>
                <a:ext cx="1712966" cy="3077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900" dirty="0" err="1">
                    <a:solidFill>
                      <a:prstClr val="black"/>
                    </a:solidFill>
                    <a:latin typeface="Century Gothic" panose="020B0502020202020204" pitchFamily="34" charset="0"/>
                  </a:rPr>
                  <a:t>Westmead</a:t>
                </a:r>
                <a:r>
                  <a:rPr lang="en-US" sz="900" dirty="0">
                    <a:solidFill>
                      <a:prstClr val="black"/>
                    </a:solidFill>
                    <a:latin typeface="Century Gothic" panose="020B0502020202020204" pitchFamily="34" charset="0"/>
                  </a:rPr>
                  <a:t> (Adult)</a:t>
                </a: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BF34330-A883-6746-A940-0A5C8AA90E37}"/>
                  </a:ext>
                </a:extLst>
              </p:cNvPr>
              <p:cNvSpPr txBox="1"/>
              <p:nvPr/>
            </p:nvSpPr>
            <p:spPr>
              <a:xfrm>
                <a:off x="5443994" y="4504686"/>
                <a:ext cx="1302564" cy="6771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900" dirty="0">
                    <a:solidFill>
                      <a:prstClr val="black"/>
                    </a:solidFill>
                    <a:latin typeface="Century Gothic" panose="020B0502020202020204" pitchFamily="34" charset="0"/>
                  </a:rPr>
                  <a:t>Prince of Wales</a:t>
                </a:r>
              </a:p>
              <a:p>
                <a:pPr algn="r"/>
                <a:r>
                  <a:rPr lang="en-US" sz="900" dirty="0">
                    <a:solidFill>
                      <a:prstClr val="black"/>
                    </a:solidFill>
                    <a:latin typeface="Century Gothic" panose="020B0502020202020204" pitchFamily="34" charset="0"/>
                  </a:rPr>
                  <a:t>Royal Prince Alfred</a:t>
                </a:r>
              </a:p>
            </p:txBody>
          </p:sp>
        </p:grp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A1C6CD63-E818-7E41-ABB1-FE418971800E}"/>
                </a:ext>
              </a:extLst>
            </p:cNvPr>
            <p:cNvSpPr/>
            <p:nvPr/>
          </p:nvSpPr>
          <p:spPr>
            <a:xfrm>
              <a:off x="6042118" y="5421768"/>
              <a:ext cx="113513" cy="112870"/>
            </a:xfrm>
            <a:prstGeom prst="ellipse">
              <a:avLst/>
            </a:prstGeom>
            <a:solidFill>
              <a:srgbClr val="132222"/>
            </a:solidFill>
            <a:ln>
              <a:solidFill>
                <a:srgbClr val="13222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prstClr val="white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09219079-33D7-BA4F-8D60-F446CD72DDF2}"/>
                </a:ext>
              </a:extLst>
            </p:cNvPr>
            <p:cNvSpPr/>
            <p:nvPr/>
          </p:nvSpPr>
          <p:spPr>
            <a:xfrm>
              <a:off x="6881934" y="4767687"/>
              <a:ext cx="113513" cy="112870"/>
            </a:xfrm>
            <a:prstGeom prst="ellipse">
              <a:avLst/>
            </a:prstGeom>
            <a:solidFill>
              <a:srgbClr val="132222"/>
            </a:solidFill>
            <a:ln>
              <a:solidFill>
                <a:srgbClr val="13222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prstClr val="white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50C03AEF-9E9E-D141-B70C-38069B93C95E}"/>
                </a:ext>
              </a:extLst>
            </p:cNvPr>
            <p:cNvSpPr/>
            <p:nvPr/>
          </p:nvSpPr>
          <p:spPr>
            <a:xfrm>
              <a:off x="7061306" y="4482075"/>
              <a:ext cx="113513" cy="112870"/>
            </a:xfrm>
            <a:prstGeom prst="ellipse">
              <a:avLst/>
            </a:prstGeom>
            <a:solidFill>
              <a:srgbClr val="132222"/>
            </a:solidFill>
            <a:ln>
              <a:solidFill>
                <a:srgbClr val="13222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prstClr val="white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ED14461A-F730-444B-8BFB-A579AF5B260A}"/>
                </a:ext>
              </a:extLst>
            </p:cNvPr>
            <p:cNvSpPr txBox="1"/>
            <p:nvPr/>
          </p:nvSpPr>
          <p:spPr>
            <a:xfrm>
              <a:off x="7207744" y="4334643"/>
              <a:ext cx="954331" cy="307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solidFill>
                    <a:prstClr val="black"/>
                  </a:solidFill>
                  <a:latin typeface="Century Gothic" panose="020B0502020202020204" pitchFamily="34" charset="0"/>
                </a:rPr>
                <a:t>John Hunter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44154EA8-2FF1-0142-A86B-F3746AED24AE}"/>
                </a:ext>
              </a:extLst>
            </p:cNvPr>
            <p:cNvSpPr txBox="1"/>
            <p:nvPr/>
          </p:nvSpPr>
          <p:spPr>
            <a:xfrm>
              <a:off x="7039532" y="5030220"/>
              <a:ext cx="1799535" cy="307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solidFill>
                    <a:prstClr val="black"/>
                  </a:solidFill>
                  <a:latin typeface="Century Gothic" panose="020B0502020202020204" pitchFamily="34" charset="0"/>
                </a:rPr>
                <a:t>Royal Hospital for Women</a:t>
              </a:r>
            </a:p>
          </p:txBody>
        </p: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D8FDBE7A-A2C4-6343-BC37-ABDD6118465D}"/>
              </a:ext>
            </a:extLst>
          </p:cNvPr>
          <p:cNvSpPr txBox="1"/>
          <p:nvPr/>
        </p:nvSpPr>
        <p:spPr>
          <a:xfrm>
            <a:off x="5486126" y="3523635"/>
            <a:ext cx="2177195" cy="230830"/>
          </a:xfrm>
          <a:prstGeom prst="rect">
            <a:avLst/>
          </a:prstGeom>
          <a:noFill/>
        </p:spPr>
        <p:txBody>
          <a:bodyPr wrap="none" lIns="91438" tIns="45719" rIns="91438" bIns="45719" rtlCol="0">
            <a:spAutoFit/>
          </a:bodyPr>
          <a:lstStyle/>
          <a:p>
            <a:r>
              <a:rPr lang="en-US" sz="900" dirty="0">
                <a:solidFill>
                  <a:prstClr val="black"/>
                </a:solidFill>
                <a:latin typeface="Century Gothic" panose="020B0502020202020204" pitchFamily="34" charset="0"/>
              </a:rPr>
              <a:t>Sydney Children’s Hospital Network 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4EFBF69-4428-934B-9FEC-200CB2955605}"/>
              </a:ext>
            </a:extLst>
          </p:cNvPr>
          <p:cNvSpPr txBox="1"/>
          <p:nvPr/>
        </p:nvSpPr>
        <p:spPr>
          <a:xfrm>
            <a:off x="5608250" y="345303"/>
            <a:ext cx="2194058" cy="1477325"/>
          </a:xfrm>
          <a:prstGeom prst="rect">
            <a:avLst/>
          </a:prstGeom>
          <a:noFill/>
        </p:spPr>
        <p:txBody>
          <a:bodyPr wrap="none" lIns="91438" tIns="45719" rIns="91438" bIns="45719" rtlCol="0">
            <a:spAutoFit/>
          </a:bodyPr>
          <a:lstStyle/>
          <a:p>
            <a:r>
              <a:rPr lang="en-US" sz="1800" b="1" dirty="0">
                <a:solidFill>
                  <a:schemeClr val="accent1">
                    <a:lumMod val="50000"/>
                  </a:schemeClr>
                </a:solidFill>
              </a:rPr>
              <a:t>11 Hospitals</a:t>
            </a:r>
          </a:p>
          <a:p>
            <a:r>
              <a:rPr lang="en-US" sz="1800" b="1" dirty="0">
                <a:solidFill>
                  <a:schemeClr val="accent1">
                    <a:lumMod val="50000"/>
                  </a:schemeClr>
                </a:solidFill>
              </a:rPr>
              <a:t>8 Genetic Services</a:t>
            </a:r>
          </a:p>
          <a:p>
            <a:endParaRPr lang="en-US" sz="1800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11 NICUs (Level 3)</a:t>
            </a:r>
          </a:p>
          <a:p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6 PICUs</a:t>
            </a: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8454D952-3D23-7A45-BE03-738D87885E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558" y="222311"/>
            <a:ext cx="1871536" cy="1596098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B17504C9-D9C6-204A-B6B0-2B7BC2E6B5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750" y="3805489"/>
            <a:ext cx="1990797" cy="1353335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D7AFCE60-37E1-364C-BC5F-BFC0D67E8528}"/>
              </a:ext>
            </a:extLst>
          </p:cNvPr>
          <p:cNvSpPr txBox="1"/>
          <p:nvPr/>
        </p:nvSpPr>
        <p:spPr>
          <a:xfrm>
            <a:off x="2551052" y="2176049"/>
            <a:ext cx="1550617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 dirty="0">
                <a:solidFill>
                  <a:srgbClr val="D70926"/>
                </a:solidFill>
              </a:rPr>
              <a:t>&lt;5 day TAT</a:t>
            </a:r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34FDBBA4-4637-C94F-A9A1-70873D658A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75346" y="140128"/>
            <a:ext cx="1176900" cy="533669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9387BEF7-7AFD-CC42-BF6C-97BC6F1919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11903" y="2069954"/>
            <a:ext cx="1196892" cy="335130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E5E477A8-1CFE-3B4D-9390-DE5FD9FC4B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22953" y="2836466"/>
            <a:ext cx="1406423" cy="567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5931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8BD707CE-C4BB-AA45-9E6D-226861017F31}"/>
              </a:ext>
            </a:extLst>
          </p:cNvPr>
          <p:cNvSpPr txBox="1">
            <a:spLocks/>
          </p:cNvSpPr>
          <p:nvPr/>
        </p:nvSpPr>
        <p:spPr>
          <a:xfrm>
            <a:off x="211975" y="1113457"/>
            <a:ext cx="4856497" cy="3761958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 baseline="0">
                <a:solidFill>
                  <a:srgbClr val="45B2DB"/>
                </a:solidFill>
                <a:latin typeface="Trebuchet MS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500" kern="1200" baseline="0">
                <a:solidFill>
                  <a:schemeClr val="tx1">
                    <a:lumMod val="50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kern="1200">
                <a:solidFill>
                  <a:schemeClr val="tx1">
                    <a:lumMod val="50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45B2DB"/>
              </a:buClr>
              <a:buSzTx/>
              <a:buFont typeface="Wingdings" panose="05000000000000000000" pitchFamily="2" charset="2"/>
              <a:buChar char="§"/>
              <a:tabLst/>
              <a:defRPr sz="1800" kern="1200" baseline="0">
                <a:solidFill>
                  <a:schemeClr val="tx1">
                    <a:lumMod val="50000"/>
                  </a:schemeClr>
                </a:solidFill>
                <a:latin typeface="Trebuchet MS"/>
                <a:ea typeface="+mn-ea"/>
                <a:cs typeface="+mn-cs"/>
              </a:defRPr>
            </a:lvl4pPr>
            <a:lvl5pPr marL="916686" marR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5B2DB"/>
              </a:buClr>
              <a:buSzTx/>
              <a:buFont typeface="Wingdings" panose="05000000000000000000" pitchFamily="2" charset="2"/>
              <a:buChar char="§"/>
              <a:tabLst/>
              <a:defRPr sz="1600" kern="1200" baseline="0">
                <a:solidFill>
                  <a:schemeClr val="tx1">
                    <a:lumMod val="50000"/>
                  </a:schemeClr>
                </a:solidFill>
                <a:latin typeface="Trebuchet MS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800" b="1" i="1" dirty="0">
                <a:solidFill>
                  <a:schemeClr val="tx1"/>
                </a:solidFill>
              </a:rPr>
              <a:t>Inclusion criteria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800" dirty="0">
                <a:solidFill>
                  <a:schemeClr val="tx1"/>
                </a:solidFill>
              </a:rPr>
              <a:t>NICU/PICU patient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800" dirty="0">
                <a:solidFill>
                  <a:schemeClr val="tx1"/>
                </a:solidFill>
              </a:rPr>
              <a:t>Likely monogenic disorder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800" dirty="0">
                <a:solidFill>
                  <a:schemeClr val="tx1"/>
                </a:solidFill>
              </a:rPr>
              <a:t>Other inpatients: clinical utility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endParaRPr lang="en-US" sz="1800" dirty="0">
              <a:solidFill>
                <a:schemeClr val="tx1"/>
              </a:solidFill>
            </a:endParaRP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800" b="1" i="1" dirty="0">
                <a:solidFill>
                  <a:schemeClr val="tx1"/>
                </a:solidFill>
              </a:rPr>
              <a:t>Exclusion criteria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800" dirty="0">
                <a:solidFill>
                  <a:schemeClr val="tx1"/>
                </a:solidFill>
              </a:rPr>
              <a:t>Secure clinical diagnosis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800" dirty="0">
                <a:solidFill>
                  <a:schemeClr val="tx1"/>
                </a:solidFill>
              </a:rPr>
              <a:t>Non-monogenic cause likely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800" dirty="0">
                <a:solidFill>
                  <a:schemeClr val="tx1"/>
                </a:solidFill>
              </a:rPr>
              <a:t>Imminent discharge/death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endParaRPr lang="en-US" sz="1800" dirty="0">
              <a:solidFill>
                <a:schemeClr val="tx1"/>
              </a:solidFill>
            </a:endParaRP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800" b="1" i="1" dirty="0">
                <a:solidFill>
                  <a:schemeClr val="tx1"/>
                </a:solidFill>
              </a:rPr>
              <a:t>All cases approved by national panel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800" dirty="0">
                <a:solidFill>
                  <a:schemeClr val="tx1"/>
                </a:solidFill>
              </a:rPr>
              <a:t>John Christodoulou, Meredith Wilson, Jason Pinner, Chirag Patel, </a:t>
            </a:r>
            <a:r>
              <a:rPr lang="en-US" sz="1800" dirty="0" err="1">
                <a:solidFill>
                  <a:schemeClr val="tx1"/>
                </a:solidFill>
              </a:rPr>
              <a:t>Zornitza</a:t>
            </a:r>
            <a:r>
              <a:rPr lang="en-US" sz="1800" dirty="0">
                <a:solidFill>
                  <a:schemeClr val="tx1"/>
                </a:solidFill>
              </a:rPr>
              <a:t> Stark, Chris Barnett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A1A39F5D-EE7C-CC4F-B402-0164FA768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Acute Care Genomics Flagship, N=70</a:t>
            </a:r>
          </a:p>
        </p:txBody>
      </p:sp>
      <p:graphicFrame>
        <p:nvGraphicFramePr>
          <p:cNvPr id="16" name="Content Placeholder 6">
            <a:extLst>
              <a:ext uri="{FF2B5EF4-FFF2-40B4-BE49-F238E27FC236}">
                <a16:creationId xmlns:a16="http://schemas.microsoft.com/office/drawing/2014/main" id="{04747126-BB7F-9B4F-AAC5-77E32F1725D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94915252"/>
              </p:ext>
            </p:extLst>
          </p:nvPr>
        </p:nvGraphicFramePr>
        <p:xfrm>
          <a:off x="6340466" y="100028"/>
          <a:ext cx="2044236" cy="17500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D865D310-F1F5-5149-A854-E190463DFA79}"/>
              </a:ext>
            </a:extLst>
          </p:cNvPr>
          <p:cNvSpPr txBox="1"/>
          <p:nvPr/>
        </p:nvSpPr>
        <p:spPr>
          <a:xfrm>
            <a:off x="4855029" y="4210323"/>
            <a:ext cx="31488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>
                <a:solidFill>
                  <a:srgbClr val="E04143"/>
                </a:solidFill>
              </a:rPr>
              <a:t>Average time to approval 130 min (10-756)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FD2879A-6B3C-6244-B268-0517E00CAC71}"/>
              </a:ext>
            </a:extLst>
          </p:cNvPr>
          <p:cNvGrpSpPr/>
          <p:nvPr/>
        </p:nvGrpSpPr>
        <p:grpSpPr>
          <a:xfrm>
            <a:off x="4403417" y="1933766"/>
            <a:ext cx="4528608" cy="2290334"/>
            <a:chOff x="5871223" y="2578355"/>
            <a:chExt cx="6038144" cy="305377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FDFBA88-2949-1742-A5BA-5BED7C26230E}"/>
                </a:ext>
              </a:extLst>
            </p:cNvPr>
            <p:cNvSpPr txBox="1"/>
            <p:nvPr/>
          </p:nvSpPr>
          <p:spPr>
            <a:xfrm>
              <a:off x="7605291" y="2578355"/>
              <a:ext cx="2582732" cy="492443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800" dirty="0"/>
                <a:t>Considered N=83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BC6EC8F-EEAB-7A45-8B11-BADDC724F8E2}"/>
                </a:ext>
              </a:extLst>
            </p:cNvPr>
            <p:cNvSpPr txBox="1"/>
            <p:nvPr/>
          </p:nvSpPr>
          <p:spPr>
            <a:xfrm>
              <a:off x="5871223" y="3813843"/>
              <a:ext cx="2582732" cy="492443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800" dirty="0"/>
                <a:t>Approved N=77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81D09A5-C59B-154F-8F31-5DCB7B3B8284}"/>
                </a:ext>
              </a:extLst>
            </p:cNvPr>
            <p:cNvSpPr txBox="1"/>
            <p:nvPr/>
          </p:nvSpPr>
          <p:spPr>
            <a:xfrm>
              <a:off x="9326635" y="3813843"/>
              <a:ext cx="2582732" cy="492443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800" dirty="0"/>
                <a:t>Declined N=6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45F1B4F-9F9D-C149-B4B8-24B91C2516F1}"/>
                </a:ext>
              </a:extLst>
            </p:cNvPr>
            <p:cNvSpPr txBox="1"/>
            <p:nvPr/>
          </p:nvSpPr>
          <p:spPr>
            <a:xfrm>
              <a:off x="5871223" y="5121018"/>
              <a:ext cx="2582732" cy="492443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800" dirty="0"/>
                <a:t>Tested N=70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9A24B69-6B32-534C-BEF3-20D91BB23EA9}"/>
                </a:ext>
              </a:extLst>
            </p:cNvPr>
            <p:cNvSpPr txBox="1"/>
            <p:nvPr/>
          </p:nvSpPr>
          <p:spPr>
            <a:xfrm>
              <a:off x="9326635" y="5139690"/>
              <a:ext cx="2582732" cy="492443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800" dirty="0"/>
                <a:t>Withdrawn N=7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DF57376C-D84C-5C4A-A803-457D55D9CAD4}"/>
                </a:ext>
              </a:extLst>
            </p:cNvPr>
            <p:cNvCxnSpPr/>
            <p:nvPr/>
          </p:nvCxnSpPr>
          <p:spPr>
            <a:xfrm flipH="1">
              <a:off x="7095175" y="3081514"/>
              <a:ext cx="468705" cy="634965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E789B72E-B71F-E742-B89E-FC5798601317}"/>
                </a:ext>
              </a:extLst>
            </p:cNvPr>
            <p:cNvCxnSpPr/>
            <p:nvPr/>
          </p:nvCxnSpPr>
          <p:spPr>
            <a:xfrm>
              <a:off x="7162589" y="4290627"/>
              <a:ext cx="8184" cy="726019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F41AD7D4-9D59-DB42-9A31-CE4953A2BCFA}"/>
                </a:ext>
              </a:extLst>
            </p:cNvPr>
            <p:cNvCxnSpPr/>
            <p:nvPr/>
          </p:nvCxnSpPr>
          <p:spPr>
            <a:xfrm>
              <a:off x="10209795" y="3081514"/>
              <a:ext cx="559423" cy="665201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Elbow Connector 25">
              <a:extLst>
                <a:ext uri="{FF2B5EF4-FFF2-40B4-BE49-F238E27FC236}">
                  <a16:creationId xmlns:a16="http://schemas.microsoft.com/office/drawing/2014/main" id="{22592906-5426-1347-A7AE-0BBC1778690A}"/>
                </a:ext>
              </a:extLst>
            </p:cNvPr>
            <p:cNvCxnSpPr/>
            <p:nvPr/>
          </p:nvCxnSpPr>
          <p:spPr>
            <a:xfrm>
              <a:off x="7155653" y="4608453"/>
              <a:ext cx="3613565" cy="438428"/>
            </a:xfrm>
            <a:prstGeom prst="bentConnector3">
              <a:avLst>
                <a:gd name="adj1" fmla="val 99791"/>
              </a:avLst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29D525CA-D25F-C440-93E0-267D01CE28D6}"/>
                </a:ext>
              </a:extLst>
            </p:cNvPr>
            <p:cNvCxnSpPr>
              <a:cxnSpLocks/>
            </p:cNvCxnSpPr>
            <p:nvPr/>
          </p:nvCxnSpPr>
          <p:spPr>
            <a:xfrm>
              <a:off x="10762835" y="4619327"/>
              <a:ext cx="0" cy="44008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82222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F260116A-56CF-4D49-A13A-F8BC916F4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The revolution in rare disease diagnosis</a:t>
            </a:r>
          </a:p>
        </p:txBody>
      </p:sp>
      <p:pic>
        <p:nvPicPr>
          <p:cNvPr id="7" name="Picture 6" descr="Screen Shot 2018-08-17 at 1.30.01 pm.png">
            <a:extLst>
              <a:ext uri="{FF2B5EF4-FFF2-40B4-BE49-F238E27FC236}">
                <a16:creationId xmlns:a16="http://schemas.microsoft.com/office/drawing/2014/main" id="{732D58B6-D439-4240-BA60-FD5E3EDB9F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0103" y="1062226"/>
            <a:ext cx="4955381" cy="1095844"/>
          </a:xfrm>
          <a:prstGeom prst="rect">
            <a:avLst/>
          </a:prstGeom>
        </p:spPr>
      </p:pic>
      <p:pic>
        <p:nvPicPr>
          <p:cNvPr id="8" name="Picture 7" descr="Screen Shot 2018-08-17 at 1.31.48 pm.png">
            <a:extLst>
              <a:ext uri="{FF2B5EF4-FFF2-40B4-BE49-F238E27FC236}">
                <a16:creationId xmlns:a16="http://schemas.microsoft.com/office/drawing/2014/main" id="{547380F3-FF2D-CF4D-B8FA-291A202BDF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451" y="1223821"/>
            <a:ext cx="3306290" cy="336896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D5B3DFA-314A-C449-8F6C-2D68C7F9A2E8}"/>
              </a:ext>
            </a:extLst>
          </p:cNvPr>
          <p:cNvSpPr txBox="1"/>
          <p:nvPr/>
        </p:nvSpPr>
        <p:spPr>
          <a:xfrm>
            <a:off x="3989917" y="2614083"/>
            <a:ext cx="4613756" cy="7158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13" b="1" dirty="0">
                <a:solidFill>
                  <a:srgbClr val="D70926"/>
                </a:solidFill>
              </a:rPr>
              <a:t>37 studies, &gt;20,000 </a:t>
            </a:r>
            <a:r>
              <a:rPr lang="en-US" sz="1013" b="1" dirty="0" err="1">
                <a:solidFill>
                  <a:srgbClr val="D70926"/>
                </a:solidFill>
              </a:rPr>
              <a:t>paediatric</a:t>
            </a:r>
            <a:r>
              <a:rPr lang="en-US" sz="1013" b="1" dirty="0">
                <a:solidFill>
                  <a:srgbClr val="D70926"/>
                </a:solidFill>
              </a:rPr>
              <a:t> patients</a:t>
            </a:r>
          </a:p>
          <a:p>
            <a:endParaRPr lang="en-US" sz="1013" b="1" dirty="0">
              <a:solidFill>
                <a:srgbClr val="D70926"/>
              </a:solidFill>
            </a:endParaRPr>
          </a:p>
          <a:p>
            <a:r>
              <a:rPr lang="en-US" sz="1013" b="1" dirty="0">
                <a:solidFill>
                  <a:srgbClr val="D70926"/>
                </a:solidFill>
              </a:rPr>
              <a:t>WES/WGS are x 3-4 more diagnostically effective than chromosomal microarray</a:t>
            </a:r>
          </a:p>
        </p:txBody>
      </p:sp>
    </p:spTree>
    <p:extLst>
      <p:ext uri="{BB962C8B-B14F-4D97-AF65-F5344CB8AC3E}">
        <p14:creationId xmlns:p14="http://schemas.microsoft.com/office/powerpoint/2010/main" val="31896702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F48ED1D-EC5D-4344-AC4B-C6FC520ADE6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8835" y="4461429"/>
            <a:ext cx="2357315" cy="595403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CA866305-0109-B440-9444-1D0320D060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2250" y="142505"/>
            <a:ext cx="5185463" cy="730440"/>
          </a:xfrm>
        </p:spPr>
        <p:txBody>
          <a:bodyPr>
            <a:noAutofit/>
          </a:bodyPr>
          <a:lstStyle/>
          <a:p>
            <a:r>
              <a:rPr lang="en-US" b="1" dirty="0">
                <a:latin typeface="Century Gothic"/>
                <a:cs typeface="Century Gothic"/>
              </a:rPr>
              <a:t>Australian Genomics</a:t>
            </a:r>
            <a:br>
              <a:rPr lang="en-US" b="1" dirty="0">
                <a:latin typeface="Century Gothic"/>
                <a:cs typeface="Century Gothic"/>
              </a:rPr>
            </a:br>
            <a:r>
              <a:rPr lang="en-US" sz="1500" b="1" dirty="0">
                <a:latin typeface="Century Gothic"/>
                <a:cs typeface="Century Gothic"/>
              </a:rPr>
              <a:t>NATIONAL HEALTH SERVICES RESEARCH PROGRAM</a:t>
            </a:r>
            <a:endParaRPr lang="en-AU" sz="1500" b="1" dirty="0">
              <a:latin typeface="Century Gothic"/>
              <a:cs typeface="Century Gothic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2F69B5A-CEC2-2544-80EE-6724F08D10DC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876" y="968859"/>
            <a:ext cx="5482640" cy="4087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9289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138B97F-C9CF-764B-B8A3-8075371CE1A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8835" y="4399081"/>
            <a:ext cx="2357315" cy="595403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EDE3286-B163-D84B-9A33-407EBFADDE28}"/>
              </a:ext>
            </a:extLst>
          </p:cNvPr>
          <p:cNvSpPr txBox="1">
            <a:spLocks/>
          </p:cNvSpPr>
          <p:nvPr/>
        </p:nvSpPr>
        <p:spPr>
          <a:xfrm>
            <a:off x="1305411" y="105200"/>
            <a:ext cx="5907484" cy="532604"/>
          </a:xfrm>
          <a:prstGeom prst="rect">
            <a:avLst/>
          </a:prstGeom>
        </p:spPr>
        <p:txBody>
          <a:bodyPr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 baseline="0">
                <a:solidFill>
                  <a:srgbClr val="054F94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r>
              <a:rPr lang="en-AU" sz="2700"/>
              <a:t>Australian Genomics</a:t>
            </a:r>
            <a:br>
              <a:rPr lang="en-AU" sz="2700"/>
            </a:br>
            <a:r>
              <a:rPr lang="en-AU" sz="2025">
                <a:solidFill>
                  <a:srgbClr val="00AEDB"/>
                </a:solidFill>
              </a:rPr>
              <a:t>PROGRAMS, FLAGSHIPS AND PROJECTS</a:t>
            </a:r>
            <a:endParaRPr lang="en-AU" sz="2025" dirty="0">
              <a:solidFill>
                <a:srgbClr val="00AEDB"/>
              </a:solidFill>
            </a:endParaRPr>
          </a:p>
        </p:txBody>
      </p:sp>
      <p:pic>
        <p:nvPicPr>
          <p:cNvPr id="7" name="Picture 6" descr="RESTRUC Granular 2018.jpg">
            <a:extLst>
              <a:ext uri="{FF2B5EF4-FFF2-40B4-BE49-F238E27FC236}">
                <a16:creationId xmlns:a16="http://schemas.microsoft.com/office/drawing/2014/main" id="{9FEE8949-CCB4-794E-AE8B-34A90612D35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6332" y="752783"/>
            <a:ext cx="6227618" cy="4293736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0705710-67D6-7245-9008-0A0F4EBA68A6}"/>
              </a:ext>
            </a:extLst>
          </p:cNvPr>
          <p:cNvCxnSpPr/>
          <p:nvPr/>
        </p:nvCxnSpPr>
        <p:spPr>
          <a:xfrm>
            <a:off x="316885" y="2878679"/>
            <a:ext cx="975946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5187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2">
            <a:extLst>
              <a:ext uri="{FF2B5EF4-FFF2-40B4-BE49-F238E27FC236}">
                <a16:creationId xmlns:a16="http://schemas.microsoft.com/office/drawing/2014/main" id="{06986AF0-A6FB-8148-91F9-3B585E43A6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883" y="363987"/>
            <a:ext cx="3548965" cy="442160"/>
          </a:xfrm>
        </p:spPr>
        <p:txBody>
          <a:bodyPr/>
          <a:lstStyle/>
          <a:p>
            <a:r>
              <a:rPr lang="en-US" sz="2400" b="1" dirty="0"/>
              <a:t>Acute Care Flagship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B8D90AB2-992D-0749-8312-80B96D98DD4C}"/>
              </a:ext>
            </a:extLst>
          </p:cNvPr>
          <p:cNvSpPr txBox="1">
            <a:spLocks/>
          </p:cNvSpPr>
          <p:nvPr/>
        </p:nvSpPr>
        <p:spPr>
          <a:xfrm>
            <a:off x="248698" y="1133222"/>
            <a:ext cx="2682909" cy="359955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 baseline="0">
                <a:solidFill>
                  <a:srgbClr val="45B2DB"/>
                </a:solidFill>
                <a:latin typeface="Trebuchet MS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500" kern="1200" baseline="0">
                <a:solidFill>
                  <a:schemeClr val="tx1">
                    <a:lumMod val="50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kern="1200">
                <a:solidFill>
                  <a:schemeClr val="tx1">
                    <a:lumMod val="50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45B2DB"/>
              </a:buClr>
              <a:buSzTx/>
              <a:buFont typeface="Wingdings" panose="05000000000000000000" pitchFamily="2" charset="2"/>
              <a:buChar char="§"/>
              <a:tabLst/>
              <a:defRPr sz="1800" kern="1200" baseline="0">
                <a:solidFill>
                  <a:schemeClr val="tx1">
                    <a:lumMod val="50000"/>
                  </a:schemeClr>
                </a:solidFill>
                <a:latin typeface="Trebuchet MS"/>
                <a:ea typeface="+mn-ea"/>
                <a:cs typeface="+mn-cs"/>
              </a:defRPr>
            </a:lvl4pPr>
            <a:lvl5pPr marL="916686" marR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5B2DB"/>
              </a:buClr>
              <a:buSzTx/>
              <a:buFont typeface="Wingdings" panose="05000000000000000000" pitchFamily="2" charset="2"/>
              <a:buChar char="§"/>
              <a:tabLst/>
              <a:defRPr sz="1600" kern="1200" baseline="0">
                <a:solidFill>
                  <a:schemeClr val="tx1">
                    <a:lumMod val="50000"/>
                  </a:schemeClr>
                </a:solidFill>
                <a:latin typeface="Trebuchet MS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 dirty="0">
                <a:solidFill>
                  <a:schemeClr val="tx2"/>
                </a:solidFill>
              </a:rPr>
              <a:t>Clinical Lead</a:t>
            </a:r>
            <a:r>
              <a:rPr lang="en-US" sz="1050" dirty="0">
                <a:solidFill>
                  <a:schemeClr val="tx2"/>
                </a:solidFill>
              </a:rPr>
              <a:t>: </a:t>
            </a:r>
            <a:r>
              <a:rPr lang="en-US" sz="1050" dirty="0" err="1">
                <a:solidFill>
                  <a:schemeClr val="tx2"/>
                </a:solidFill>
              </a:rPr>
              <a:t>Zornitza</a:t>
            </a:r>
            <a:r>
              <a:rPr lang="en-US" sz="1050" dirty="0">
                <a:solidFill>
                  <a:schemeClr val="tx2"/>
                </a:solidFill>
              </a:rPr>
              <a:t> Stark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1050" dirty="0">
              <a:solidFill>
                <a:schemeClr val="tx2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050" u="sng" dirty="0">
                <a:solidFill>
                  <a:schemeClr val="tx2"/>
                </a:solidFill>
              </a:rPr>
              <a:t>VIC</a:t>
            </a:r>
            <a:r>
              <a:rPr lang="en-US" sz="1050" dirty="0">
                <a:solidFill>
                  <a:schemeClr val="tx2"/>
                </a:solidFill>
              </a:rPr>
              <a:t>: </a:t>
            </a:r>
            <a:r>
              <a:rPr lang="en-US" sz="1050" b="1" dirty="0">
                <a:solidFill>
                  <a:schemeClr val="tx2"/>
                </a:solidFill>
              </a:rPr>
              <a:t>John Christodoulou</a:t>
            </a:r>
            <a:r>
              <a:rPr lang="en-US" sz="1050" dirty="0">
                <a:solidFill>
                  <a:schemeClr val="tx2"/>
                </a:solidFill>
              </a:rPr>
              <a:t>, </a:t>
            </a:r>
            <a:r>
              <a:rPr lang="en-US" sz="1050" b="1" dirty="0">
                <a:solidFill>
                  <a:schemeClr val="tx2"/>
                </a:solidFill>
              </a:rPr>
              <a:t>Emma </a:t>
            </a:r>
            <a:r>
              <a:rPr lang="en-US" sz="1050" b="1" dirty="0" err="1">
                <a:solidFill>
                  <a:schemeClr val="tx2"/>
                </a:solidFill>
              </a:rPr>
              <a:t>Krzesinksi</a:t>
            </a:r>
            <a:r>
              <a:rPr lang="en-US" sz="1050" dirty="0">
                <a:solidFill>
                  <a:schemeClr val="tx2"/>
                </a:solidFill>
              </a:rPr>
              <a:t>, Matthew Hunter, Sue White, Tiong Tan, Katherine Howell, Lauren </a:t>
            </a:r>
            <a:r>
              <a:rPr lang="en-US" sz="1050" dirty="0" err="1">
                <a:solidFill>
                  <a:schemeClr val="tx2"/>
                </a:solidFill>
              </a:rPr>
              <a:t>Akesson</a:t>
            </a:r>
            <a:r>
              <a:rPr lang="en-US" sz="1050" dirty="0">
                <a:solidFill>
                  <a:schemeClr val="tx2"/>
                </a:solidFill>
              </a:rPr>
              <a:t>, Andrew Fennell, Chris Richmond, Smitha </a:t>
            </a:r>
            <a:r>
              <a:rPr lang="en-US" sz="1050" dirty="0" err="1">
                <a:solidFill>
                  <a:schemeClr val="tx2"/>
                </a:solidFill>
              </a:rPr>
              <a:t>Kumble</a:t>
            </a:r>
            <a:r>
              <a:rPr lang="en-US" sz="1050" dirty="0">
                <a:solidFill>
                  <a:schemeClr val="tx2"/>
                </a:solidFill>
              </a:rPr>
              <a:t>, Joy Lee, Heidi Peters, Michelle De Silva, Sam Ayres, Gemma Brett, Ivan </a:t>
            </a:r>
            <a:r>
              <a:rPr lang="en-US" sz="1050" dirty="0" err="1">
                <a:solidFill>
                  <a:schemeClr val="tx2"/>
                </a:solidFill>
              </a:rPr>
              <a:t>Macciocca</a:t>
            </a:r>
            <a:r>
              <a:rPr lang="en-US" sz="1050" dirty="0">
                <a:solidFill>
                  <a:schemeClr val="tx2"/>
                </a:solidFill>
              </a:rPr>
              <a:t>, Lyndon Gallagher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1050" dirty="0">
              <a:solidFill>
                <a:schemeClr val="tx2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050" u="sng" dirty="0">
                <a:solidFill>
                  <a:schemeClr val="tx2"/>
                </a:solidFill>
              </a:rPr>
              <a:t>NSW</a:t>
            </a:r>
            <a:r>
              <a:rPr lang="en-US" sz="1050" dirty="0">
                <a:solidFill>
                  <a:schemeClr val="tx2"/>
                </a:solidFill>
              </a:rPr>
              <a:t>: </a:t>
            </a:r>
            <a:r>
              <a:rPr lang="en-US" sz="1050" b="1" dirty="0">
                <a:solidFill>
                  <a:schemeClr val="tx2"/>
                </a:solidFill>
              </a:rPr>
              <a:t>Jason Pinner</a:t>
            </a:r>
            <a:r>
              <a:rPr lang="en-US" sz="1050" dirty="0">
                <a:solidFill>
                  <a:schemeClr val="tx2"/>
                </a:solidFill>
              </a:rPr>
              <a:t>, Sarah </a:t>
            </a:r>
            <a:r>
              <a:rPr lang="en-US" sz="1050" dirty="0" err="1">
                <a:solidFill>
                  <a:schemeClr val="tx2"/>
                </a:solidFill>
              </a:rPr>
              <a:t>Sandaradura</a:t>
            </a:r>
            <a:r>
              <a:rPr lang="en-US" sz="1050" dirty="0">
                <a:solidFill>
                  <a:schemeClr val="tx2"/>
                </a:solidFill>
              </a:rPr>
              <a:t>, Meredith Wilson, Kirsten Boggs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1050" dirty="0">
              <a:solidFill>
                <a:schemeClr val="tx2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050" u="sng" dirty="0">
                <a:solidFill>
                  <a:schemeClr val="tx2"/>
                </a:solidFill>
              </a:rPr>
              <a:t>QLD</a:t>
            </a:r>
            <a:r>
              <a:rPr lang="en-US" sz="1050" dirty="0">
                <a:solidFill>
                  <a:schemeClr val="tx2"/>
                </a:solidFill>
              </a:rPr>
              <a:t>: </a:t>
            </a:r>
            <a:r>
              <a:rPr lang="en-US" sz="1050" b="1" dirty="0">
                <a:solidFill>
                  <a:schemeClr val="tx2"/>
                </a:solidFill>
              </a:rPr>
              <a:t>Chirag Patel</a:t>
            </a:r>
            <a:r>
              <a:rPr lang="en-US" sz="1050" dirty="0">
                <a:solidFill>
                  <a:schemeClr val="tx2"/>
                </a:solidFill>
              </a:rPr>
              <a:t>, Michael Quinn, Jonathan Rogers, Megan Higgins, Lauren Hunt, Lindsay Fowles, </a:t>
            </a:r>
            <a:r>
              <a:rPr lang="en-US" sz="1050" dirty="0" err="1">
                <a:solidFill>
                  <a:schemeClr val="tx2"/>
                </a:solidFill>
              </a:rPr>
              <a:t>Sarju</a:t>
            </a:r>
            <a:r>
              <a:rPr lang="en-US" sz="1050" dirty="0">
                <a:solidFill>
                  <a:schemeClr val="tx2"/>
                </a:solidFill>
              </a:rPr>
              <a:t> Mehta, Di Milnes, Pathology QLD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1050" dirty="0">
              <a:solidFill>
                <a:schemeClr val="tx2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050" u="sng" dirty="0">
                <a:solidFill>
                  <a:schemeClr val="tx2"/>
                </a:solidFill>
              </a:rPr>
              <a:t>SA</a:t>
            </a:r>
            <a:r>
              <a:rPr lang="en-US" sz="1050" dirty="0">
                <a:solidFill>
                  <a:schemeClr val="tx2"/>
                </a:solidFill>
              </a:rPr>
              <a:t>: </a:t>
            </a:r>
            <a:r>
              <a:rPr lang="en-US" sz="1050" b="1" dirty="0">
                <a:solidFill>
                  <a:schemeClr val="tx2"/>
                </a:solidFill>
              </a:rPr>
              <a:t>Christopher Barnett</a:t>
            </a:r>
            <a:r>
              <a:rPr lang="en-US" sz="1050" dirty="0">
                <a:solidFill>
                  <a:schemeClr val="tx2"/>
                </a:solidFill>
              </a:rPr>
              <a:t>, Sarah King-Smith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A1EB2AC-7C39-E541-9D38-321A659A08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2548" y="197956"/>
            <a:ext cx="3065288" cy="774222"/>
          </a:xfrm>
          <a:prstGeom prst="rect">
            <a:avLst/>
          </a:prstGeom>
        </p:spPr>
      </p:pic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5C4448D7-D19D-C34F-919A-5ABC7CA8D983}"/>
              </a:ext>
            </a:extLst>
          </p:cNvPr>
          <p:cNvSpPr txBox="1">
            <a:spLocks/>
          </p:cNvSpPr>
          <p:nvPr/>
        </p:nvSpPr>
        <p:spPr>
          <a:xfrm>
            <a:off x="2999646" y="1133222"/>
            <a:ext cx="2708921" cy="335325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 baseline="0">
                <a:solidFill>
                  <a:srgbClr val="45B2DB"/>
                </a:solidFill>
                <a:latin typeface="Trebuchet MS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500" kern="1200" baseline="0">
                <a:solidFill>
                  <a:schemeClr val="tx1">
                    <a:lumMod val="50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kern="1200">
                <a:solidFill>
                  <a:schemeClr val="tx1">
                    <a:lumMod val="50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45B2DB"/>
              </a:buClr>
              <a:buSzTx/>
              <a:buFont typeface="Wingdings" panose="05000000000000000000" pitchFamily="2" charset="2"/>
              <a:buChar char="§"/>
              <a:tabLst/>
              <a:defRPr sz="1800" kern="1200" baseline="0">
                <a:solidFill>
                  <a:schemeClr val="tx1">
                    <a:lumMod val="50000"/>
                  </a:schemeClr>
                </a:solidFill>
                <a:latin typeface="Trebuchet MS"/>
                <a:ea typeface="+mn-ea"/>
                <a:cs typeface="+mn-cs"/>
              </a:defRPr>
            </a:lvl4pPr>
            <a:lvl5pPr marL="916686" marR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5B2DB"/>
              </a:buClr>
              <a:buSzTx/>
              <a:buFont typeface="Wingdings" panose="05000000000000000000" pitchFamily="2" charset="2"/>
              <a:buChar char="§"/>
              <a:tabLst/>
              <a:defRPr sz="1600" kern="1200" baseline="0">
                <a:solidFill>
                  <a:schemeClr val="tx1">
                    <a:lumMod val="50000"/>
                  </a:schemeClr>
                </a:solidFill>
                <a:latin typeface="Trebuchet MS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 dirty="0">
                <a:solidFill>
                  <a:schemeClr val="tx2"/>
                </a:solidFill>
              </a:rPr>
              <a:t>Laboratory Lead</a:t>
            </a:r>
            <a:r>
              <a:rPr lang="en-US" sz="1050" dirty="0">
                <a:solidFill>
                  <a:schemeClr val="tx2"/>
                </a:solidFill>
              </a:rPr>
              <a:t>: Sebastian </a:t>
            </a:r>
            <a:r>
              <a:rPr lang="en-US" sz="1050" dirty="0" err="1">
                <a:solidFill>
                  <a:schemeClr val="tx2"/>
                </a:solidFill>
              </a:rPr>
              <a:t>Lunke</a:t>
            </a:r>
            <a:endParaRPr lang="en-US" sz="1050" dirty="0">
              <a:solidFill>
                <a:schemeClr val="tx2"/>
              </a:solidFill>
            </a:endParaRPr>
          </a:p>
          <a:p>
            <a:r>
              <a:rPr lang="en-US" sz="1050" u="sng" dirty="0">
                <a:solidFill>
                  <a:schemeClr val="tx2"/>
                </a:solidFill>
              </a:rPr>
              <a:t>VCGS Pathology</a:t>
            </a:r>
            <a:r>
              <a:rPr lang="en-US" sz="1050" dirty="0">
                <a:solidFill>
                  <a:schemeClr val="tx2"/>
                </a:solidFill>
              </a:rPr>
              <a:t>: Belinda Chong, Dean Phelan, Miriam </a:t>
            </a:r>
            <a:r>
              <a:rPr lang="en-US" sz="1050" dirty="0" err="1">
                <a:solidFill>
                  <a:schemeClr val="tx2"/>
                </a:solidFill>
              </a:rPr>
              <a:t>Fanjul</a:t>
            </a:r>
            <a:r>
              <a:rPr lang="en-US" sz="1050" dirty="0">
                <a:solidFill>
                  <a:schemeClr val="tx2"/>
                </a:solidFill>
              </a:rPr>
              <a:t>-Fernandez, Justine </a:t>
            </a:r>
            <a:r>
              <a:rPr lang="en-US" sz="1050" dirty="0" err="1">
                <a:solidFill>
                  <a:schemeClr val="tx2"/>
                </a:solidFill>
              </a:rPr>
              <a:t>Marum</a:t>
            </a:r>
            <a:r>
              <a:rPr lang="en-US" sz="1050" dirty="0">
                <a:solidFill>
                  <a:schemeClr val="tx2"/>
                </a:solidFill>
              </a:rPr>
              <a:t>, Vanessa Siva Kumar, Jessica </a:t>
            </a:r>
            <a:r>
              <a:rPr lang="en-US" sz="1050" dirty="0" err="1">
                <a:solidFill>
                  <a:schemeClr val="tx2"/>
                </a:solidFill>
              </a:rPr>
              <a:t>Riseley</a:t>
            </a:r>
            <a:r>
              <a:rPr lang="en-US" sz="1050" dirty="0">
                <a:solidFill>
                  <a:schemeClr val="tx2"/>
                </a:solidFill>
              </a:rPr>
              <a:t>, Steffi Eggers, Simon </a:t>
            </a:r>
            <a:r>
              <a:rPr lang="en-US" sz="1050" dirty="0" err="1">
                <a:solidFill>
                  <a:schemeClr val="tx2"/>
                </a:solidFill>
              </a:rPr>
              <a:t>Sadedin</a:t>
            </a:r>
            <a:r>
              <a:rPr lang="en-US" sz="1050" dirty="0">
                <a:solidFill>
                  <a:schemeClr val="tx2"/>
                </a:solidFill>
              </a:rPr>
              <a:t>, Chris </a:t>
            </a:r>
            <a:r>
              <a:rPr lang="en-US" sz="1050" dirty="0" err="1">
                <a:solidFill>
                  <a:schemeClr val="tx2"/>
                </a:solidFill>
              </a:rPr>
              <a:t>Ieng</a:t>
            </a:r>
            <a:r>
              <a:rPr lang="en-US" sz="1050" dirty="0">
                <a:solidFill>
                  <a:schemeClr val="tx2"/>
                </a:solidFill>
              </a:rPr>
              <a:t>, Damien Zammit, </a:t>
            </a:r>
            <a:r>
              <a:rPr lang="en-US" sz="1050" dirty="0" err="1">
                <a:solidFill>
                  <a:schemeClr val="tx2"/>
                </a:solidFill>
              </a:rPr>
              <a:t>Maelle</a:t>
            </a:r>
            <a:r>
              <a:rPr lang="en-US" sz="1050" dirty="0">
                <a:solidFill>
                  <a:schemeClr val="tx2"/>
                </a:solidFill>
              </a:rPr>
              <a:t> Le </a:t>
            </a:r>
            <a:r>
              <a:rPr lang="en-US" sz="1050" dirty="0" err="1">
                <a:solidFill>
                  <a:schemeClr val="tx2"/>
                </a:solidFill>
              </a:rPr>
              <a:t>Moing</a:t>
            </a:r>
            <a:r>
              <a:rPr lang="en-US" sz="1050" dirty="0">
                <a:solidFill>
                  <a:schemeClr val="tx2"/>
                </a:solidFill>
              </a:rPr>
              <a:t>, </a:t>
            </a:r>
            <a:r>
              <a:rPr lang="en-US" sz="1050" dirty="0" err="1">
                <a:solidFill>
                  <a:schemeClr val="tx2"/>
                </a:solidFill>
              </a:rPr>
              <a:t>Zeliha</a:t>
            </a:r>
            <a:r>
              <a:rPr lang="en-US" sz="1050" dirty="0">
                <a:solidFill>
                  <a:schemeClr val="tx2"/>
                </a:solidFill>
              </a:rPr>
              <a:t> </a:t>
            </a:r>
            <a:r>
              <a:rPr lang="en-US" sz="1050" dirty="0" err="1">
                <a:solidFill>
                  <a:schemeClr val="tx2"/>
                </a:solidFill>
              </a:rPr>
              <a:t>Hizli</a:t>
            </a:r>
            <a:r>
              <a:rPr lang="en-US" sz="1050" dirty="0">
                <a:solidFill>
                  <a:schemeClr val="tx2"/>
                </a:solidFill>
              </a:rPr>
              <a:t>, David Thorburn</a:t>
            </a:r>
          </a:p>
          <a:p>
            <a:endParaRPr lang="en-US" sz="1050" dirty="0">
              <a:solidFill>
                <a:schemeClr val="tx2"/>
              </a:solidFill>
            </a:endParaRPr>
          </a:p>
          <a:p>
            <a:r>
              <a:rPr lang="en-US" sz="1050" u="sng" dirty="0" err="1">
                <a:solidFill>
                  <a:schemeClr val="tx2"/>
                </a:solidFill>
              </a:rPr>
              <a:t>Randwick</a:t>
            </a:r>
            <a:r>
              <a:rPr lang="en-US" sz="1050" u="sng" dirty="0">
                <a:solidFill>
                  <a:schemeClr val="tx2"/>
                </a:solidFill>
              </a:rPr>
              <a:t> Pathology</a:t>
            </a:r>
            <a:r>
              <a:rPr lang="en-US" sz="1050" dirty="0">
                <a:solidFill>
                  <a:schemeClr val="tx2"/>
                </a:solidFill>
              </a:rPr>
              <a:t>: Michael Buckley, Tony </a:t>
            </a:r>
            <a:r>
              <a:rPr lang="en-US" sz="1050" dirty="0" err="1">
                <a:solidFill>
                  <a:schemeClr val="tx2"/>
                </a:solidFill>
              </a:rPr>
              <a:t>Roscioli</a:t>
            </a:r>
            <a:r>
              <a:rPr lang="en-US" sz="1050" dirty="0">
                <a:solidFill>
                  <a:schemeClr val="tx2"/>
                </a:solidFill>
              </a:rPr>
              <a:t>, Edwin Kirk</a:t>
            </a:r>
          </a:p>
          <a:p>
            <a:endParaRPr lang="en-US" sz="1050" dirty="0">
              <a:solidFill>
                <a:schemeClr val="tx2"/>
              </a:solidFill>
            </a:endParaRPr>
          </a:p>
          <a:p>
            <a:r>
              <a:rPr lang="en-US" sz="1050" b="1" dirty="0">
                <a:solidFill>
                  <a:schemeClr val="tx2"/>
                </a:solidFill>
              </a:rPr>
              <a:t>Australian Genomics:</a:t>
            </a:r>
          </a:p>
          <a:p>
            <a:r>
              <a:rPr lang="en-US" sz="1050" dirty="0">
                <a:solidFill>
                  <a:schemeClr val="tx2"/>
                </a:solidFill>
              </a:rPr>
              <a:t>Tiffany </a:t>
            </a:r>
            <a:r>
              <a:rPr lang="en-US" sz="1050" dirty="0" err="1">
                <a:solidFill>
                  <a:schemeClr val="tx2"/>
                </a:solidFill>
              </a:rPr>
              <a:t>Boughtwood</a:t>
            </a:r>
            <a:r>
              <a:rPr lang="en-US" sz="1050" dirty="0">
                <a:solidFill>
                  <a:schemeClr val="tx2"/>
                </a:solidFill>
              </a:rPr>
              <a:t>, Keri Pereira, Matilda Haas, Jade Caruana, Tessa </a:t>
            </a:r>
            <a:r>
              <a:rPr lang="en-US" sz="1050" dirty="0" err="1">
                <a:solidFill>
                  <a:schemeClr val="tx2"/>
                </a:solidFill>
              </a:rPr>
              <a:t>Mattiske</a:t>
            </a:r>
            <a:r>
              <a:rPr lang="en-US" sz="1050" dirty="0">
                <a:solidFill>
                  <a:schemeClr val="tx2"/>
                </a:solidFill>
              </a:rPr>
              <a:t>, Dotti Tang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C7C588DF-A8D8-4241-9351-BE47FA4A380E}"/>
              </a:ext>
            </a:extLst>
          </p:cNvPr>
          <p:cNvSpPr txBox="1">
            <a:spLocks/>
          </p:cNvSpPr>
          <p:nvPr/>
        </p:nvSpPr>
        <p:spPr>
          <a:xfrm>
            <a:off x="5972548" y="1133222"/>
            <a:ext cx="2782029" cy="329810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 baseline="0">
                <a:solidFill>
                  <a:srgbClr val="45B2DB"/>
                </a:solidFill>
                <a:latin typeface="Trebuchet MS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500" kern="1200" baseline="0">
                <a:solidFill>
                  <a:schemeClr val="tx1">
                    <a:lumMod val="50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kern="1200">
                <a:solidFill>
                  <a:schemeClr val="tx1">
                    <a:lumMod val="50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45B2DB"/>
              </a:buClr>
              <a:buSzTx/>
              <a:buFont typeface="Wingdings" panose="05000000000000000000" pitchFamily="2" charset="2"/>
              <a:buChar char="§"/>
              <a:tabLst/>
              <a:defRPr sz="1800" kern="1200" baseline="0">
                <a:solidFill>
                  <a:schemeClr val="tx1">
                    <a:lumMod val="50000"/>
                  </a:schemeClr>
                </a:solidFill>
                <a:latin typeface="Trebuchet MS"/>
                <a:ea typeface="+mn-ea"/>
                <a:cs typeface="+mn-cs"/>
              </a:defRPr>
            </a:lvl4pPr>
            <a:lvl5pPr marL="916686" marR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5B2DB"/>
              </a:buClr>
              <a:buSzTx/>
              <a:buFont typeface="Wingdings" panose="05000000000000000000" pitchFamily="2" charset="2"/>
              <a:buChar char="§"/>
              <a:tabLst/>
              <a:defRPr sz="1600" kern="1200" baseline="0">
                <a:solidFill>
                  <a:schemeClr val="tx1">
                    <a:lumMod val="50000"/>
                  </a:schemeClr>
                </a:solidFill>
                <a:latin typeface="Trebuchet MS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 dirty="0">
                <a:solidFill>
                  <a:schemeClr val="tx2"/>
                </a:solidFill>
              </a:rPr>
              <a:t>Evaluation</a:t>
            </a:r>
            <a:endParaRPr lang="en-US" sz="1050" dirty="0">
              <a:solidFill>
                <a:schemeClr val="tx2"/>
              </a:solidFill>
            </a:endParaRPr>
          </a:p>
          <a:p>
            <a:r>
              <a:rPr lang="en-US" sz="1050" u="sng" dirty="0">
                <a:solidFill>
                  <a:schemeClr val="tx2"/>
                </a:solidFill>
              </a:rPr>
              <a:t>Workforce/education:</a:t>
            </a:r>
            <a:r>
              <a:rPr lang="en-US" sz="1050" dirty="0">
                <a:solidFill>
                  <a:schemeClr val="tx2"/>
                </a:solidFill>
              </a:rPr>
              <a:t> Clara Gaff, Belinda </a:t>
            </a:r>
            <a:r>
              <a:rPr lang="en-US" sz="1050" dirty="0" err="1">
                <a:solidFill>
                  <a:schemeClr val="tx2"/>
                </a:solidFill>
              </a:rPr>
              <a:t>McClaren</a:t>
            </a:r>
            <a:r>
              <a:rPr lang="en-US" sz="1050" dirty="0">
                <a:solidFill>
                  <a:schemeClr val="tx2"/>
                </a:solidFill>
              </a:rPr>
              <a:t>, Amy </a:t>
            </a:r>
            <a:r>
              <a:rPr lang="en-US" sz="1050" dirty="0" err="1">
                <a:solidFill>
                  <a:schemeClr val="tx2"/>
                </a:solidFill>
              </a:rPr>
              <a:t>Nisselle</a:t>
            </a:r>
            <a:r>
              <a:rPr lang="en-US" sz="1050" dirty="0">
                <a:solidFill>
                  <a:schemeClr val="tx2"/>
                </a:solidFill>
              </a:rPr>
              <a:t>, Fiona Lynch, Melissa Martyn</a:t>
            </a:r>
          </a:p>
          <a:p>
            <a:endParaRPr lang="en-US" sz="1050" dirty="0">
              <a:solidFill>
                <a:schemeClr val="tx2"/>
              </a:solidFill>
            </a:endParaRPr>
          </a:p>
          <a:p>
            <a:r>
              <a:rPr lang="en-US" sz="1050" u="sng" dirty="0">
                <a:solidFill>
                  <a:schemeClr val="tx2"/>
                </a:solidFill>
              </a:rPr>
              <a:t>Health economics</a:t>
            </a:r>
            <a:r>
              <a:rPr lang="en-US" sz="1050" dirty="0">
                <a:solidFill>
                  <a:schemeClr val="tx2"/>
                </a:solidFill>
              </a:rPr>
              <a:t>: Ilias Goranitis</a:t>
            </a:r>
          </a:p>
          <a:p>
            <a:endParaRPr lang="en-US" sz="1050" dirty="0">
              <a:solidFill>
                <a:schemeClr val="tx2"/>
              </a:solidFill>
            </a:endParaRPr>
          </a:p>
          <a:p>
            <a:r>
              <a:rPr lang="en-US" sz="1050" u="sng" dirty="0">
                <a:solidFill>
                  <a:schemeClr val="tx2"/>
                </a:solidFill>
              </a:rPr>
              <a:t>Ethics</a:t>
            </a:r>
            <a:r>
              <a:rPr lang="en-US" sz="1050" dirty="0">
                <a:solidFill>
                  <a:schemeClr val="tx2"/>
                </a:solidFill>
              </a:rPr>
              <a:t>: Julian </a:t>
            </a:r>
            <a:r>
              <a:rPr lang="en-US" sz="1050" dirty="0" err="1">
                <a:solidFill>
                  <a:schemeClr val="tx2"/>
                </a:solidFill>
              </a:rPr>
              <a:t>Savulescu</a:t>
            </a:r>
            <a:r>
              <a:rPr lang="en-US" sz="1050" dirty="0">
                <a:solidFill>
                  <a:schemeClr val="tx2"/>
                </a:solidFill>
              </a:rPr>
              <a:t>, Ainsley Newson, Chris Gyngell, Dominic Wilkinson</a:t>
            </a:r>
          </a:p>
          <a:p>
            <a:endParaRPr lang="en-US" sz="1050" dirty="0">
              <a:solidFill>
                <a:schemeClr val="tx2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050" u="sng" dirty="0">
                <a:solidFill>
                  <a:schemeClr val="tx2"/>
                </a:solidFill>
              </a:rPr>
              <a:t>Implementation science: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050" dirty="0">
                <a:solidFill>
                  <a:schemeClr val="tx2"/>
                </a:solidFill>
              </a:rPr>
              <a:t>Stephanie Best, Janet Long, Jeffrey Braithwaite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1050" dirty="0">
              <a:solidFill>
                <a:schemeClr val="tx2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050" u="sng" dirty="0">
                <a:solidFill>
                  <a:schemeClr val="tx2"/>
                </a:solidFill>
              </a:rPr>
              <a:t>Family surveys</a:t>
            </a:r>
            <a:r>
              <a:rPr lang="en-US" sz="1050" dirty="0">
                <a:solidFill>
                  <a:schemeClr val="tx2"/>
                </a:solidFill>
              </a:rPr>
              <a:t>: Melissa Martyn</a:t>
            </a:r>
          </a:p>
          <a:p>
            <a:endParaRPr lang="en-US" sz="105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17978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147ACBC-FFDE-2846-84AD-B1F0EE69A9B1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8527995-4A50-D946-BCC6-54F8DD31995B}"/>
              </a:ext>
            </a:extLst>
          </p:cNvPr>
          <p:cNvSpPr txBox="1">
            <a:spLocks/>
          </p:cNvSpPr>
          <p:nvPr/>
        </p:nvSpPr>
        <p:spPr>
          <a:xfrm>
            <a:off x="394968" y="183091"/>
            <a:ext cx="3850151" cy="65848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3800" kern="1200">
                <a:solidFill>
                  <a:srgbClr val="00ACD4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3600" b="1" dirty="0">
                <a:solidFill>
                  <a:srgbClr val="0070C0"/>
                </a:solidFill>
                <a:latin typeface="Century Gothic" panose="020B0502020202020204" pitchFamily="34" charset="0"/>
              </a:rPr>
              <a:t>Next 5 years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2847FF42-1F3D-7A4E-B812-DD5B3E6A84C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09332957"/>
              </p:ext>
            </p:extLst>
          </p:nvPr>
        </p:nvGraphicFramePr>
        <p:xfrm>
          <a:off x="35858" y="618565"/>
          <a:ext cx="5925671" cy="45249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Oval 7">
            <a:extLst>
              <a:ext uri="{FF2B5EF4-FFF2-40B4-BE49-F238E27FC236}">
                <a16:creationId xmlns:a16="http://schemas.microsoft.com/office/drawing/2014/main" id="{DDEB5238-9B5D-FE4B-89B7-7C21FF43113A}"/>
              </a:ext>
            </a:extLst>
          </p:cNvPr>
          <p:cNvSpPr/>
          <p:nvPr/>
        </p:nvSpPr>
        <p:spPr>
          <a:xfrm>
            <a:off x="1728261" y="2119863"/>
            <a:ext cx="1896665" cy="1864519"/>
          </a:xfrm>
          <a:prstGeom prst="ellipse">
            <a:avLst/>
          </a:prstGeom>
          <a:solidFill>
            <a:schemeClr val="accent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 dirty="0">
                <a:solidFill>
                  <a:schemeClr val="tx1"/>
                </a:solidFill>
                <a:latin typeface="Century Gothic" panose="020B0502020202020204" pitchFamily="34" charset="0"/>
              </a:rPr>
              <a:t>“Big Data”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8C01086-9D4A-C341-802C-45FA91CB4FF2}"/>
              </a:ext>
            </a:extLst>
          </p:cNvPr>
          <p:cNvSpPr txBox="1"/>
          <p:nvPr/>
        </p:nvSpPr>
        <p:spPr>
          <a:xfrm>
            <a:off x="4747961" y="942618"/>
            <a:ext cx="40939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Century Gothic" panose="020B0502020202020204" pitchFamily="34" charset="0"/>
              </a:rPr>
              <a:t>Towards Precision Child Health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7EDBFC6-19C9-8C47-BB88-2E77E3774987}"/>
              </a:ext>
            </a:extLst>
          </p:cNvPr>
          <p:cNvSpPr txBox="1"/>
          <p:nvPr/>
        </p:nvSpPr>
        <p:spPr>
          <a:xfrm>
            <a:off x="4963222" y="2119862"/>
            <a:ext cx="4130246" cy="1699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013" dirty="0">
                <a:latin typeface="Century Gothic" panose="020B0502020202020204" pitchFamily="34" charset="0"/>
              </a:rPr>
              <a:t>Approach to discover and develop medicines, vaccines or routes of intervention that enable disease prevention and deliver superior therapeutic outcomes for patients, </a:t>
            </a:r>
          </a:p>
          <a:p>
            <a:pPr algn="ctr">
              <a:lnSpc>
                <a:spcPct val="150000"/>
              </a:lnSpc>
            </a:pPr>
            <a:r>
              <a:rPr lang="en-US" sz="1013" dirty="0">
                <a:latin typeface="Century Gothic" panose="020B0502020202020204" pitchFamily="34" charset="0"/>
              </a:rPr>
              <a:t>by integrating ‘big data’ – </a:t>
            </a:r>
          </a:p>
          <a:p>
            <a:pPr algn="ctr">
              <a:lnSpc>
                <a:spcPct val="150000"/>
              </a:lnSpc>
            </a:pPr>
            <a:r>
              <a:rPr lang="en-US" sz="1013" b="1" dirty="0">
                <a:solidFill>
                  <a:schemeClr val="accent2"/>
                </a:solidFill>
                <a:latin typeface="Century Gothic" panose="020B0502020202020204" pitchFamily="34" charset="0"/>
              </a:rPr>
              <a:t>clinical, multi-omics, environmental and behavioural information </a:t>
            </a:r>
            <a:r>
              <a:rPr lang="en-US" sz="1013" dirty="0">
                <a:latin typeface="Century Gothic" panose="020B0502020202020204" pitchFamily="34" charset="0"/>
              </a:rPr>
              <a:t>– </a:t>
            </a:r>
          </a:p>
          <a:p>
            <a:pPr algn="ctr">
              <a:lnSpc>
                <a:spcPct val="150000"/>
              </a:lnSpc>
            </a:pPr>
            <a:r>
              <a:rPr lang="en-US" sz="1013" dirty="0">
                <a:latin typeface="Century Gothic" panose="020B0502020202020204" pitchFamily="34" charset="0"/>
              </a:rPr>
              <a:t>to understand the biological basis of disease.</a:t>
            </a:r>
          </a:p>
        </p:txBody>
      </p:sp>
    </p:spTree>
    <p:extLst>
      <p:ext uri="{BB962C8B-B14F-4D97-AF65-F5344CB8AC3E}">
        <p14:creationId xmlns:p14="http://schemas.microsoft.com/office/powerpoint/2010/main" val="10490778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AFB1864B-3F04-2549-A2E8-2000B6F0B9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001" y="273845"/>
            <a:ext cx="7886700" cy="99417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54F94"/>
                </a:solidFill>
                <a:latin typeface="Century Gothic"/>
                <a:cs typeface="Century Gothic"/>
              </a:rPr>
              <a:t>The genomics journey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F132C59-E1B3-F94F-83E5-6EC12FAEA235}"/>
              </a:ext>
            </a:extLst>
          </p:cNvPr>
          <p:cNvGrpSpPr/>
          <p:nvPr/>
        </p:nvGrpSpPr>
        <p:grpSpPr>
          <a:xfrm>
            <a:off x="3762984" y="-247025"/>
            <a:ext cx="1337131" cy="1878380"/>
            <a:chOff x="4704411" y="1524608"/>
            <a:chExt cx="2377121" cy="3339339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96F707E-CE8A-1341-8547-67DFDC7D9526}"/>
                </a:ext>
              </a:extLst>
            </p:cNvPr>
            <p:cNvSpPr txBox="1"/>
            <p:nvPr/>
          </p:nvSpPr>
          <p:spPr>
            <a:xfrm>
              <a:off x="4704411" y="1524608"/>
              <a:ext cx="2377121" cy="4412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1013" b="1" kern="0" dirty="0">
                <a:solidFill>
                  <a:prstClr val="black"/>
                </a:solidFill>
                <a:latin typeface="Century Gothic"/>
                <a:cs typeface="Century Gothic"/>
                <a:sym typeface="Arial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019FEBF-E994-BC45-82BB-FCC1399BD646}"/>
                </a:ext>
              </a:extLst>
            </p:cNvPr>
            <p:cNvSpPr txBox="1"/>
            <p:nvPr/>
          </p:nvSpPr>
          <p:spPr>
            <a:xfrm>
              <a:off x="4999070" y="4422687"/>
              <a:ext cx="1812055" cy="44126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endParaRPr lang="en-US" sz="1013" b="1" kern="0" dirty="0">
                <a:solidFill>
                  <a:prstClr val="black"/>
                </a:solidFill>
                <a:latin typeface="Century Gothic"/>
                <a:cs typeface="Century Gothic"/>
                <a:sym typeface="Arial"/>
              </a:endParaRPr>
            </a:p>
          </p:txBody>
        </p:sp>
      </p:grp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5939DA1C-5BD2-9F46-9B4F-BA720EDB23B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75555331"/>
              </p:ext>
            </p:extLst>
          </p:nvPr>
        </p:nvGraphicFramePr>
        <p:xfrm>
          <a:off x="1301751" y="1276350"/>
          <a:ext cx="6565900" cy="31623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Right Arrow 9">
            <a:extLst>
              <a:ext uri="{FF2B5EF4-FFF2-40B4-BE49-F238E27FC236}">
                <a16:creationId xmlns:a16="http://schemas.microsoft.com/office/drawing/2014/main" id="{1C4B7544-C0FE-6C49-9170-73B5E3CDEE1A}"/>
              </a:ext>
            </a:extLst>
          </p:cNvPr>
          <p:cNvSpPr/>
          <p:nvPr/>
        </p:nvSpPr>
        <p:spPr>
          <a:xfrm>
            <a:off x="1600201" y="3949700"/>
            <a:ext cx="5949950" cy="304800"/>
          </a:xfrm>
          <a:prstGeom prst="rightArrow">
            <a:avLst/>
          </a:prstGeom>
          <a:solidFill>
            <a:srgbClr val="0070C0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AU" sz="1050" kern="0">
              <a:solidFill>
                <a:srgbClr val="000000"/>
              </a:solidFill>
              <a:sym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BC3678F-5F3C-784C-BECC-AE6C1346C149}"/>
              </a:ext>
            </a:extLst>
          </p:cNvPr>
          <p:cNvSpPr txBox="1"/>
          <p:nvPr/>
        </p:nvSpPr>
        <p:spPr>
          <a:xfrm>
            <a:off x="518803" y="4847293"/>
            <a:ext cx="2641601" cy="219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825" b="1" kern="0" dirty="0">
                <a:solidFill>
                  <a:srgbClr val="054F94"/>
                </a:solidFill>
                <a:latin typeface="Century Gothic" panose="020B0502020202020204" pitchFamily="34" charset="0"/>
                <a:cs typeface="Arial"/>
                <a:sym typeface="Arial"/>
              </a:rPr>
              <a:t>From Melbourne Genomics Health Alliance</a:t>
            </a:r>
          </a:p>
        </p:txBody>
      </p:sp>
    </p:spTree>
    <p:extLst>
      <p:ext uri="{BB962C8B-B14F-4D97-AF65-F5344CB8AC3E}">
        <p14:creationId xmlns:p14="http://schemas.microsoft.com/office/powerpoint/2010/main" val="1807133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F107F-F841-0F47-B190-48F682613A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461" y="263941"/>
            <a:ext cx="8039525" cy="589547"/>
          </a:xfrm>
        </p:spPr>
        <p:txBody>
          <a:bodyPr/>
          <a:lstStyle/>
          <a:p>
            <a:r>
              <a:rPr lang="en-US" b="1" dirty="0"/>
              <a:t>Traditional diagnostic approach for suspected genetic disorders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504A86-3C6F-C644-87D0-320E29F9EFD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42925" y="934608"/>
            <a:ext cx="7962900" cy="3650348"/>
          </a:xfrm>
        </p:spPr>
        <p:txBody>
          <a:bodyPr/>
          <a:lstStyle/>
          <a:p>
            <a:pPr marL="342900" indent="-342900">
              <a:buFont typeface="Arial"/>
              <a:buChar char="•"/>
              <a:defRPr/>
            </a:pPr>
            <a:r>
              <a:rPr lang="en-AU" sz="2100" dirty="0">
                <a:solidFill>
                  <a:srgbClr val="000000"/>
                </a:solidFill>
                <a:latin typeface="L futura light"/>
                <a:ea typeface="MS PGothic" charset="0"/>
                <a:cs typeface="L futura light"/>
              </a:rPr>
              <a:t>clinical evaluation</a:t>
            </a:r>
          </a:p>
          <a:p>
            <a:pPr marL="342900" indent="-342900">
              <a:buFont typeface="Arial"/>
              <a:buChar char="•"/>
              <a:defRPr/>
            </a:pPr>
            <a:r>
              <a:rPr lang="en-AU" sz="2100" dirty="0">
                <a:solidFill>
                  <a:srgbClr val="000000"/>
                </a:solidFill>
                <a:latin typeface="L futura light"/>
                <a:ea typeface="MS PGothic" charset="0"/>
                <a:cs typeface="L futura light"/>
              </a:rPr>
              <a:t>biochemical screening tests</a:t>
            </a:r>
          </a:p>
          <a:p>
            <a:pPr marL="342900" indent="-342900">
              <a:buFont typeface="Arial"/>
              <a:buChar char="•"/>
              <a:defRPr/>
            </a:pPr>
            <a:r>
              <a:rPr lang="en-AU" sz="2100" dirty="0">
                <a:solidFill>
                  <a:srgbClr val="000000"/>
                </a:solidFill>
                <a:latin typeface="L futura light"/>
                <a:ea typeface="MS PGothic" charset="0"/>
                <a:cs typeface="L futura light"/>
              </a:rPr>
              <a:t>targeted biochemical tests</a:t>
            </a:r>
          </a:p>
          <a:p>
            <a:pPr marL="342900" indent="-342900">
              <a:buFont typeface="Arial"/>
              <a:buChar char="•"/>
              <a:defRPr/>
            </a:pPr>
            <a:r>
              <a:rPr lang="en-AU" sz="2100" dirty="0">
                <a:solidFill>
                  <a:srgbClr val="000000"/>
                </a:solidFill>
                <a:latin typeface="L futura light"/>
                <a:ea typeface="MS PGothic" charset="0"/>
                <a:cs typeface="L futura light"/>
              </a:rPr>
              <a:t>molecular karyotype (array CGH/SNP arrays)</a:t>
            </a:r>
          </a:p>
          <a:p>
            <a:pPr marL="342900" indent="-342900">
              <a:buFont typeface="Arial"/>
              <a:buChar char="•"/>
              <a:defRPr/>
            </a:pPr>
            <a:r>
              <a:rPr lang="en-AU" sz="2100" dirty="0">
                <a:solidFill>
                  <a:srgbClr val="000000"/>
                </a:solidFill>
                <a:latin typeface="L futura light"/>
                <a:ea typeface="MS PGothic" charset="0"/>
                <a:cs typeface="L futura light"/>
              </a:rPr>
              <a:t>imaging studies</a:t>
            </a:r>
          </a:p>
          <a:p>
            <a:pPr marL="342900" indent="-342900">
              <a:buFont typeface="Arial"/>
              <a:buChar char="•"/>
              <a:defRPr/>
            </a:pPr>
            <a:r>
              <a:rPr lang="en-AU" sz="2100" dirty="0">
                <a:solidFill>
                  <a:srgbClr val="000000"/>
                </a:solidFill>
                <a:latin typeface="L futura light"/>
                <a:ea typeface="MS PGothic" charset="0"/>
                <a:cs typeface="L futura light"/>
              </a:rPr>
              <a:t>biopsies – histology/EM</a:t>
            </a:r>
          </a:p>
          <a:p>
            <a:pPr marL="342900" indent="-342900">
              <a:buFont typeface="Arial"/>
              <a:buChar char="•"/>
              <a:defRPr/>
            </a:pPr>
            <a:r>
              <a:rPr lang="en-AU" sz="2100" dirty="0">
                <a:solidFill>
                  <a:srgbClr val="000000"/>
                </a:solidFill>
                <a:latin typeface="L futura light"/>
                <a:ea typeface="MS PGothic" charset="0"/>
                <a:cs typeface="L futura light"/>
              </a:rPr>
              <a:t>functional studies – enzymology etc</a:t>
            </a:r>
          </a:p>
          <a:p>
            <a:pPr marL="342900" indent="-342900">
              <a:buFont typeface="Arial"/>
              <a:buChar char="•"/>
              <a:defRPr/>
            </a:pPr>
            <a:r>
              <a:rPr lang="en-AU" sz="2100" dirty="0">
                <a:solidFill>
                  <a:srgbClr val="000000"/>
                </a:solidFill>
                <a:latin typeface="L futura light"/>
                <a:ea typeface="MS PGothic" charset="0"/>
                <a:cs typeface="L futura light"/>
              </a:rPr>
              <a:t>molecular genetic testing – one gene at a time</a:t>
            </a:r>
          </a:p>
          <a:p>
            <a:pPr>
              <a:defRPr/>
            </a:pPr>
            <a:endParaRPr lang="en-AU" sz="400" dirty="0">
              <a:solidFill>
                <a:srgbClr val="000000"/>
              </a:solidFill>
              <a:latin typeface="L futura light"/>
              <a:ea typeface="MS PGothic" charset="0"/>
              <a:cs typeface="L futura light"/>
            </a:endParaRPr>
          </a:p>
          <a:p>
            <a:pPr marL="342900" indent="-342900">
              <a:buFont typeface="Arial"/>
              <a:buChar char="•"/>
              <a:defRPr/>
            </a:pPr>
            <a:r>
              <a:rPr lang="en-AU" sz="2100" dirty="0">
                <a:solidFill>
                  <a:srgbClr val="000000"/>
                </a:solidFill>
                <a:latin typeface="L futura light"/>
                <a:ea typeface="MS PGothic" charset="0"/>
                <a:cs typeface="L futura light"/>
              </a:rPr>
              <a:t>prolonged, expensive and intrusive diagnostic odyssey</a:t>
            </a:r>
          </a:p>
        </p:txBody>
      </p:sp>
    </p:spTree>
    <p:extLst>
      <p:ext uri="{BB962C8B-B14F-4D97-AF65-F5344CB8AC3E}">
        <p14:creationId xmlns:p14="http://schemas.microsoft.com/office/powerpoint/2010/main" val="3674924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03373E4-D7AF-9A4B-868B-DFA7746163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55701"/>
            <a:ext cx="9144000" cy="281113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BE7491D-C602-5A4F-94C9-77597E1EEFEA}"/>
              </a:ext>
            </a:extLst>
          </p:cNvPr>
          <p:cNvSpPr txBox="1"/>
          <p:nvPr/>
        </p:nvSpPr>
        <p:spPr>
          <a:xfrm>
            <a:off x="653178" y="4283989"/>
            <a:ext cx="4208199" cy="519371"/>
          </a:xfrm>
          <a:prstGeom prst="rect">
            <a:avLst/>
          </a:prstGeom>
          <a:noFill/>
        </p:spPr>
        <p:txBody>
          <a:bodyPr wrap="none" lIns="91438" tIns="45719" rIns="91438" bIns="45719" rtlCol="0">
            <a:spAutoFit/>
          </a:bodyPr>
          <a:lstStyle/>
          <a:p>
            <a:r>
              <a:rPr lang="en-US" sz="2775" b="1" dirty="0">
                <a:solidFill>
                  <a:srgbClr val="0E4C93"/>
                </a:solidFill>
                <a:latin typeface="Century Gothic" panose="020B0502020202020204" pitchFamily="34" charset="0"/>
              </a:rPr>
              <a:t>&gt;10 years, USD$3 billion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E1CD8D-4C2C-A94F-A9C2-214A99A6B83B}"/>
              </a:ext>
            </a:extLst>
          </p:cNvPr>
          <p:cNvSpPr txBox="1"/>
          <p:nvPr/>
        </p:nvSpPr>
        <p:spPr>
          <a:xfrm>
            <a:off x="2277143" y="220168"/>
            <a:ext cx="4589714" cy="519371"/>
          </a:xfrm>
          <a:prstGeom prst="rect">
            <a:avLst/>
          </a:prstGeom>
          <a:noFill/>
        </p:spPr>
        <p:txBody>
          <a:bodyPr wrap="none" lIns="91438" tIns="45719" rIns="91438" bIns="45719" rtlCol="0">
            <a:spAutoFit/>
          </a:bodyPr>
          <a:lstStyle/>
          <a:p>
            <a:r>
              <a:rPr lang="en-US" sz="2775" b="1" dirty="0">
                <a:solidFill>
                  <a:srgbClr val="45B2DB"/>
                </a:solidFill>
                <a:latin typeface="Century Gothic" panose="020B0502020202020204" pitchFamily="34" charset="0"/>
              </a:rPr>
              <a:t>First human genome 2003</a:t>
            </a:r>
          </a:p>
        </p:txBody>
      </p:sp>
      <p:sp>
        <p:nvSpPr>
          <p:cNvPr id="2" name="Left Brace 1">
            <a:extLst>
              <a:ext uri="{FF2B5EF4-FFF2-40B4-BE49-F238E27FC236}">
                <a16:creationId xmlns:a16="http://schemas.microsoft.com/office/drawing/2014/main" id="{91F4CA04-2F2A-6245-9C41-1488DE10B307}"/>
              </a:ext>
            </a:extLst>
          </p:cNvPr>
          <p:cNvSpPr/>
          <p:nvPr/>
        </p:nvSpPr>
        <p:spPr>
          <a:xfrm rot="5400000">
            <a:off x="4646840" y="-3345749"/>
            <a:ext cx="122412" cy="8689031"/>
          </a:xfrm>
          <a:prstGeom prst="leftBrac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ECC2757-7125-C94D-804D-00BD6928F7C1}"/>
              </a:ext>
            </a:extLst>
          </p:cNvPr>
          <p:cNvGrpSpPr/>
          <p:nvPr/>
        </p:nvGrpSpPr>
        <p:grpSpPr>
          <a:xfrm>
            <a:off x="181765" y="220168"/>
            <a:ext cx="8780469" cy="4466502"/>
            <a:chOff x="151913" y="3052615"/>
            <a:chExt cx="11707291" cy="595533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2CB7BBA-2403-E440-A083-9BEA7619D5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0238" y="3052615"/>
              <a:ext cx="11308966" cy="595533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E5701AAC-0D40-2F41-B511-E0A5E0A8C40A}"/>
                </a:ext>
              </a:extLst>
            </p:cNvPr>
            <p:cNvSpPr/>
            <p:nvPr/>
          </p:nvSpPr>
          <p:spPr>
            <a:xfrm>
              <a:off x="151913" y="6508544"/>
              <a:ext cx="7437912" cy="3385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AU" sz="1050" b="1" i="1" dirty="0"/>
                <a:t>Source: Rare Cancers Australia &amp; https://</a:t>
              </a:r>
              <a:r>
                <a:rPr lang="en-AU" sz="1050" b="1" i="1" dirty="0" err="1"/>
                <a:t>www.genome.gov</a:t>
              </a:r>
              <a:r>
                <a:rPr lang="en-AU" sz="1050" b="1" i="1" dirty="0"/>
                <a:t>/</a:t>
              </a:r>
              <a:r>
                <a:rPr lang="en-AU" sz="1050" b="1" i="1" dirty="0" err="1"/>
                <a:t>sequencingcostsdata</a:t>
              </a:r>
              <a:r>
                <a:rPr lang="en-AU" sz="1050" b="1" i="1" dirty="0"/>
                <a:t>/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5474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DF909A6-8B4D-1F4D-AB96-D7190AF5EFC8}"/>
              </a:ext>
            </a:extLst>
          </p:cNvPr>
          <p:cNvSpPr/>
          <p:nvPr/>
        </p:nvSpPr>
        <p:spPr>
          <a:xfrm>
            <a:off x="6541496" y="4499651"/>
            <a:ext cx="2031460" cy="5636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latin typeface="Trebuchet MS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D06E048-9098-1F4F-8D42-37E422B26568}"/>
              </a:ext>
            </a:extLst>
          </p:cNvPr>
          <p:cNvGrpSpPr/>
          <p:nvPr/>
        </p:nvGrpSpPr>
        <p:grpSpPr>
          <a:xfrm>
            <a:off x="349249" y="613836"/>
            <a:ext cx="8445500" cy="3005666"/>
            <a:chOff x="352778" y="1086556"/>
            <a:chExt cx="11260666" cy="4007555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06DE04F-6241-E546-AC2E-896A0D96136E}"/>
                </a:ext>
              </a:extLst>
            </p:cNvPr>
            <p:cNvSpPr/>
            <p:nvPr/>
          </p:nvSpPr>
          <p:spPr>
            <a:xfrm>
              <a:off x="352778" y="1086556"/>
              <a:ext cx="11260666" cy="4007555"/>
            </a:xfrm>
            <a:prstGeom prst="rect">
              <a:avLst/>
            </a:prstGeom>
            <a:solidFill>
              <a:schemeClr val="bg1"/>
            </a:solidFill>
            <a:ln w="381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  <a:latin typeface="Trebuchet MS"/>
              </a:endParaRP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C9795FB-567E-E046-B2DA-1C95E4CBA9EB}"/>
                </a:ext>
              </a:extLst>
            </p:cNvPr>
            <p:cNvGrpSpPr/>
            <p:nvPr/>
          </p:nvGrpSpPr>
          <p:grpSpPr>
            <a:xfrm>
              <a:off x="489658" y="1227666"/>
              <a:ext cx="11005729" cy="3711222"/>
              <a:chOff x="687213" y="1001889"/>
              <a:chExt cx="11005729" cy="3711222"/>
            </a:xfrm>
          </p:grpSpPr>
          <p:pic>
            <p:nvPicPr>
              <p:cNvPr id="9" name="Picture 8" descr="boycott.jpeg">
                <a:extLst>
                  <a:ext uri="{FF2B5EF4-FFF2-40B4-BE49-F238E27FC236}">
                    <a16:creationId xmlns:a16="http://schemas.microsoft.com/office/drawing/2014/main" id="{D3B235F1-3D52-F24B-9B6E-19A38C9C1B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7213" y="1394885"/>
                <a:ext cx="6636452" cy="3318226"/>
              </a:xfrm>
              <a:prstGeom prst="rect">
                <a:avLst/>
              </a:prstGeom>
            </p:spPr>
          </p:pic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C9B1BCC-783D-4D41-9794-212EF57C10A7}"/>
                  </a:ext>
                </a:extLst>
              </p:cNvPr>
              <p:cNvSpPr txBox="1"/>
              <p:nvPr/>
            </p:nvSpPr>
            <p:spPr>
              <a:xfrm>
                <a:off x="4360334" y="1001889"/>
                <a:ext cx="4317935" cy="4001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defRPr/>
                </a:pPr>
                <a:r>
                  <a:rPr lang="en-US" dirty="0">
                    <a:solidFill>
                      <a:srgbClr val="000000"/>
                    </a:solidFill>
                    <a:latin typeface="Trebuchet MS"/>
                  </a:rPr>
                  <a:t>Boycott et al AJHG 2017: 100; 695-705 </a:t>
                </a:r>
              </a:p>
            </p:txBody>
          </p:sp>
          <p:pic>
            <p:nvPicPr>
              <p:cNvPr id="11" name="Picture 10" descr="boycott 2.jpeg">
                <a:extLst>
                  <a:ext uri="{FF2B5EF4-FFF2-40B4-BE49-F238E27FC236}">
                    <a16:creationId xmlns:a16="http://schemas.microsoft.com/office/drawing/2014/main" id="{B71CA732-ACF2-0E49-A3A7-B3F7533E94C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175500" y="1409700"/>
                <a:ext cx="4517442" cy="2950633"/>
              </a:xfrm>
              <a:prstGeom prst="rect">
                <a:avLst/>
              </a:prstGeom>
            </p:spPr>
          </p:pic>
        </p:grp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FB021F3E-1F67-0C4F-AB23-00C261F372A7}"/>
              </a:ext>
            </a:extLst>
          </p:cNvPr>
          <p:cNvSpPr txBox="1"/>
          <p:nvPr/>
        </p:nvSpPr>
        <p:spPr>
          <a:xfrm>
            <a:off x="1855555" y="148166"/>
            <a:ext cx="5908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sz="1800" dirty="0">
                <a:solidFill>
                  <a:srgbClr val="000000"/>
                </a:solidFill>
                <a:latin typeface="Trebuchet MS"/>
              </a:rPr>
              <a:t>Monogenic </a:t>
            </a:r>
            <a:r>
              <a:rPr lang="en-US" sz="1800">
                <a:solidFill>
                  <a:srgbClr val="000000"/>
                </a:solidFill>
                <a:latin typeface="Trebuchet MS"/>
              </a:rPr>
              <a:t>disorder gene discovery </a:t>
            </a:r>
            <a:r>
              <a:rPr lang="en-US" sz="1800" dirty="0">
                <a:solidFill>
                  <a:srgbClr val="000000"/>
                </a:solidFill>
                <a:latin typeface="Trebuchet MS"/>
              </a:rPr>
              <a:t>is on the decline</a:t>
            </a:r>
            <a:r>
              <a:rPr lang="mr-IN" sz="1800" dirty="0">
                <a:solidFill>
                  <a:srgbClr val="000000"/>
                </a:solidFill>
                <a:latin typeface="Trebuchet MS"/>
              </a:rPr>
              <a:t>……</a:t>
            </a:r>
            <a:endParaRPr lang="en-US" sz="1800" dirty="0">
              <a:solidFill>
                <a:srgbClr val="000000"/>
              </a:solidFill>
              <a:latin typeface="Trebuchet MS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4CB0406-8803-E841-A430-1D064EBB69C3}"/>
              </a:ext>
            </a:extLst>
          </p:cNvPr>
          <p:cNvGrpSpPr/>
          <p:nvPr/>
        </p:nvGrpSpPr>
        <p:grpSpPr>
          <a:xfrm>
            <a:off x="1471083" y="1100663"/>
            <a:ext cx="5630333" cy="3967666"/>
            <a:chOff x="1806223" y="903111"/>
            <a:chExt cx="7507110" cy="5290221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43365162-910B-D941-B3EC-658CBB9BB141}"/>
                </a:ext>
              </a:extLst>
            </p:cNvPr>
            <p:cNvGrpSpPr/>
            <p:nvPr/>
          </p:nvGrpSpPr>
          <p:grpSpPr>
            <a:xfrm>
              <a:off x="1806223" y="903111"/>
              <a:ext cx="7507110" cy="4614333"/>
              <a:chOff x="1806223" y="903111"/>
              <a:chExt cx="7507110" cy="4614333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112EADAE-F37E-7F4D-A096-BF40C621F5C0}"/>
                  </a:ext>
                </a:extLst>
              </p:cNvPr>
              <p:cNvSpPr/>
              <p:nvPr/>
            </p:nvSpPr>
            <p:spPr>
              <a:xfrm>
                <a:off x="1806223" y="903111"/>
                <a:ext cx="7507110" cy="4614333"/>
              </a:xfrm>
              <a:prstGeom prst="rect">
                <a:avLst/>
              </a:prstGeom>
              <a:solidFill>
                <a:srgbClr val="FFFFFF"/>
              </a:solidFill>
              <a:ln w="3810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en-US">
                  <a:solidFill>
                    <a:srgbClr val="FFFFFF"/>
                  </a:solidFill>
                  <a:latin typeface="Trebuchet MS"/>
                </a:endParaRPr>
              </a:p>
            </p:txBody>
          </p:sp>
          <p:pic>
            <p:nvPicPr>
              <p:cNvPr id="17" name="Picture 16" descr="mito.jpeg">
                <a:extLst>
                  <a:ext uri="{FF2B5EF4-FFF2-40B4-BE49-F238E27FC236}">
                    <a16:creationId xmlns:a16="http://schemas.microsoft.com/office/drawing/2014/main" id="{36B9A23D-F4F0-994D-AA0C-F4F11C866D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76030" y="973666"/>
                <a:ext cx="7410727" cy="4529667"/>
              </a:xfrm>
              <a:prstGeom prst="rect">
                <a:avLst/>
              </a:prstGeom>
            </p:spPr>
          </p:pic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EDA2A4A-C0CB-D845-97B8-03DABBB59466}"/>
                  </a:ext>
                </a:extLst>
              </p:cNvPr>
              <p:cNvSpPr txBox="1"/>
              <p:nvPr/>
            </p:nvSpPr>
            <p:spPr>
              <a:xfrm>
                <a:off x="3979332" y="1312335"/>
                <a:ext cx="3366733" cy="4001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defRPr/>
                </a:pPr>
                <a:r>
                  <a:rPr lang="en-US" dirty="0">
                    <a:solidFill>
                      <a:srgbClr val="000000"/>
                    </a:solidFill>
                    <a:latin typeface="Trebuchet MS"/>
                  </a:rPr>
                  <a:t>Frazier at al J </a:t>
                </a:r>
                <a:r>
                  <a:rPr lang="en-US" dirty="0" err="1">
                    <a:solidFill>
                      <a:srgbClr val="000000"/>
                    </a:solidFill>
                    <a:latin typeface="Trebuchet MS"/>
                  </a:rPr>
                  <a:t>Biol</a:t>
                </a:r>
                <a:r>
                  <a:rPr lang="en-US" dirty="0">
                    <a:solidFill>
                      <a:srgbClr val="000000"/>
                    </a:solidFill>
                    <a:latin typeface="Trebuchet MS"/>
                  </a:rPr>
                  <a:t> </a:t>
                </a:r>
                <a:r>
                  <a:rPr lang="en-US" dirty="0" err="1">
                    <a:solidFill>
                      <a:srgbClr val="000000"/>
                    </a:solidFill>
                    <a:latin typeface="Trebuchet MS"/>
                  </a:rPr>
                  <a:t>Chem</a:t>
                </a:r>
                <a:r>
                  <a:rPr lang="en-US" dirty="0">
                    <a:solidFill>
                      <a:srgbClr val="000000"/>
                    </a:solidFill>
                    <a:latin typeface="Trebuchet MS"/>
                  </a:rPr>
                  <a:t> 2018</a:t>
                </a: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9C8B1D25-91ED-DB4A-AAA0-33DC2D0A5E9A}"/>
                  </a:ext>
                </a:extLst>
              </p:cNvPr>
              <p:cNvSpPr/>
              <p:nvPr/>
            </p:nvSpPr>
            <p:spPr>
              <a:xfrm>
                <a:off x="2046111" y="1086556"/>
                <a:ext cx="310445" cy="310444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en-US">
                  <a:solidFill>
                    <a:srgbClr val="FFFFFF"/>
                  </a:solidFill>
                  <a:latin typeface="Trebuchet MS"/>
                </a:endParaRPr>
              </a:p>
            </p:txBody>
          </p: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B1D3CC1-296C-FD43-99B3-0471692A36B5}"/>
                </a:ext>
              </a:extLst>
            </p:cNvPr>
            <p:cNvSpPr txBox="1"/>
            <p:nvPr/>
          </p:nvSpPr>
          <p:spPr>
            <a:xfrm>
              <a:off x="4460505" y="5700889"/>
              <a:ext cx="3345360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defRPr/>
              </a:pPr>
              <a:r>
                <a:rPr lang="mr-IN" sz="1800" dirty="0">
                  <a:solidFill>
                    <a:srgbClr val="000000"/>
                  </a:solidFill>
                  <a:latin typeface="Trebuchet MS"/>
                </a:rPr>
                <a:t>……</a:t>
              </a:r>
              <a:r>
                <a:rPr lang="en-AU" sz="1800" dirty="0">
                  <a:solidFill>
                    <a:srgbClr val="000000"/>
                  </a:solidFill>
                  <a:latin typeface="Trebuchet MS"/>
                </a:rPr>
                <a:t> or perhaps not </a:t>
              </a:r>
              <a:r>
                <a:rPr lang="mr-IN" sz="1800" dirty="0">
                  <a:solidFill>
                    <a:srgbClr val="000000"/>
                  </a:solidFill>
                  <a:latin typeface="Trebuchet MS"/>
                </a:rPr>
                <a:t>……</a:t>
              </a:r>
              <a:endParaRPr lang="en-US" sz="1800" dirty="0">
                <a:solidFill>
                  <a:srgbClr val="000000"/>
                </a:solidFill>
                <a:latin typeface="Trebuchet M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56923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F30AD7D-FF39-564C-9975-A9031D2CBF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875" y="223702"/>
            <a:ext cx="7029925" cy="719853"/>
          </a:xfrm>
        </p:spPr>
        <p:txBody>
          <a:bodyPr>
            <a:normAutofit/>
          </a:bodyPr>
          <a:lstStyle/>
          <a:p>
            <a:r>
              <a:rPr lang="en-AU" sz="2400" b="1" dirty="0"/>
              <a:t>The promise of genomic medicine in healthcare</a:t>
            </a:r>
            <a:endParaRPr lang="en-AU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AEBDBD-0DE1-244F-A3D5-40DBE7D120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758" y="2040122"/>
            <a:ext cx="7543800" cy="1385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1596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AECB107-383D-7C4B-926E-9EF29DD78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Early use of genomic testing provides most benefit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88B6426B-A293-C34A-97DE-D6E7FC7E13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5663478"/>
              </p:ext>
            </p:extLst>
          </p:nvPr>
        </p:nvGraphicFramePr>
        <p:xfrm>
          <a:off x="2667000" y="1143000"/>
          <a:ext cx="5323416" cy="13906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744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744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744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Usual</a:t>
                      </a:r>
                      <a:r>
                        <a:rPr lang="en-US" sz="1000" baseline="0" dirty="0"/>
                        <a:t> care</a:t>
                      </a:r>
                      <a:endParaRPr lang="en-US" sz="1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WES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rgbClr val="1E6E82"/>
                          </a:solidFill>
                        </a:rPr>
                        <a:t>Diagnostic yield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1E6E82"/>
                          </a:solidFill>
                        </a:rPr>
                        <a:t>11%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1E6E82"/>
                          </a:solidFill>
                        </a:rPr>
                        <a:t>58%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rgbClr val="1E6E82"/>
                          </a:solidFill>
                        </a:rPr>
                        <a:t>Change</a:t>
                      </a:r>
                      <a:r>
                        <a:rPr lang="en-US" sz="1000" baseline="0" dirty="0">
                          <a:solidFill>
                            <a:srgbClr val="1E6E82"/>
                          </a:solidFill>
                        </a:rPr>
                        <a:t> in management</a:t>
                      </a:r>
                      <a:endParaRPr lang="en-US" sz="1000" dirty="0">
                        <a:solidFill>
                          <a:srgbClr val="1E6E82"/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1E6E82"/>
                          </a:solidFill>
                        </a:rPr>
                        <a:t>4%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1E6E82"/>
                          </a:solidFill>
                        </a:rPr>
                        <a:t>16%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rgbClr val="1E6E82"/>
                          </a:solidFill>
                        </a:rPr>
                        <a:t>QALYs</a:t>
                      </a:r>
                      <a:r>
                        <a:rPr lang="en-US" sz="1000" baseline="0" dirty="0">
                          <a:solidFill>
                            <a:srgbClr val="1E6E82"/>
                          </a:solidFill>
                        </a:rPr>
                        <a:t> gained</a:t>
                      </a:r>
                      <a:endParaRPr lang="en-US" sz="1000" dirty="0">
                        <a:solidFill>
                          <a:srgbClr val="1E6E82"/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1E6E82"/>
                          </a:solidFill>
                        </a:rPr>
                        <a:t>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1E6E82"/>
                          </a:solidFill>
                        </a:rPr>
                        <a:t>1.25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rgbClr val="1E6E82"/>
                          </a:solidFill>
                        </a:rPr>
                        <a:t>Cost per diagnosis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1E6E82"/>
                          </a:solidFill>
                        </a:rPr>
                        <a:t>$27,050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1E6E82"/>
                          </a:solidFill>
                        </a:rPr>
                        <a:t>$10,788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BC9EB2F5-150E-A94B-A193-7C859F904825}"/>
              </a:ext>
            </a:extLst>
          </p:cNvPr>
          <p:cNvSpPr txBox="1"/>
          <p:nvPr/>
        </p:nvSpPr>
        <p:spPr>
          <a:xfrm>
            <a:off x="509462" y="1406676"/>
            <a:ext cx="1564852" cy="5599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b="1" dirty="0">
                <a:solidFill>
                  <a:schemeClr val="accent1">
                    <a:lumMod val="50000"/>
                  </a:schemeClr>
                </a:solidFill>
              </a:rPr>
              <a:t>80 infants with</a:t>
            </a:r>
          </a:p>
          <a:p>
            <a:r>
              <a:rPr lang="en-US" sz="1013" b="1" dirty="0">
                <a:solidFill>
                  <a:schemeClr val="accent1">
                    <a:lumMod val="50000"/>
                  </a:schemeClr>
                </a:solidFill>
              </a:rPr>
              <a:t>?monogenic conditions</a:t>
            </a:r>
          </a:p>
          <a:p>
            <a:r>
              <a:rPr lang="en-US" sz="1013" b="1" dirty="0">
                <a:solidFill>
                  <a:schemeClr val="accent1">
                    <a:lumMod val="50000"/>
                  </a:schemeClr>
                </a:solidFill>
              </a:rPr>
              <a:t>2014-15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4CABC5C-2CDB-4E4A-8EEF-F883681BCC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3037" y="4480783"/>
            <a:ext cx="2886096" cy="55444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D5AEAF60-E926-4C49-858F-8E7CFC76EEAE}"/>
              </a:ext>
            </a:extLst>
          </p:cNvPr>
          <p:cNvSpPr txBox="1"/>
          <p:nvPr/>
        </p:nvSpPr>
        <p:spPr>
          <a:xfrm>
            <a:off x="358100" y="4462243"/>
            <a:ext cx="2470548" cy="4040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dirty="0">
                <a:solidFill>
                  <a:prstClr val="black"/>
                </a:solidFill>
                <a:latin typeface="Century Gothic"/>
                <a:cs typeface="Century Gothic"/>
              </a:rPr>
              <a:t>* Stark </a:t>
            </a:r>
            <a:r>
              <a:rPr lang="en-US" sz="1013" i="1" dirty="0">
                <a:solidFill>
                  <a:prstClr val="black"/>
                </a:solidFill>
                <a:latin typeface="Century Gothic"/>
                <a:cs typeface="Century Gothic"/>
              </a:rPr>
              <a:t>et al </a:t>
            </a:r>
            <a:r>
              <a:rPr lang="en-US" sz="1013" dirty="0">
                <a:solidFill>
                  <a:prstClr val="black"/>
                </a:solidFill>
                <a:latin typeface="Century Gothic"/>
                <a:cs typeface="Century Gothic"/>
              </a:rPr>
              <a:t>(2016,2017) </a:t>
            </a:r>
            <a:r>
              <a:rPr lang="en-US" sz="1013" i="1" dirty="0">
                <a:solidFill>
                  <a:prstClr val="black"/>
                </a:solidFill>
                <a:latin typeface="Century Gothic"/>
                <a:cs typeface="Century Gothic"/>
              </a:rPr>
              <a:t>Genet. Med.</a:t>
            </a:r>
            <a:endParaRPr lang="en-AU" sz="1013" dirty="0">
              <a:latin typeface="Century Gothic"/>
              <a:cs typeface="Century Gothic"/>
            </a:endParaRPr>
          </a:p>
          <a:p>
            <a:endParaRPr lang="en-AU" sz="1013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241BDBB-2AA1-7B4A-A7E8-19544071640A}"/>
              </a:ext>
            </a:extLst>
          </p:cNvPr>
          <p:cNvGrpSpPr/>
          <p:nvPr/>
        </p:nvGrpSpPr>
        <p:grpSpPr>
          <a:xfrm>
            <a:off x="507658" y="3183580"/>
            <a:ext cx="6307191" cy="1156936"/>
            <a:chOff x="344370" y="4244773"/>
            <a:chExt cx="8409587" cy="1542581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F7296FCD-085B-F54B-9718-71D8B131A0C0}"/>
                </a:ext>
              </a:extLst>
            </p:cNvPr>
            <p:cNvGrpSpPr/>
            <p:nvPr/>
          </p:nvGrpSpPr>
          <p:grpSpPr>
            <a:xfrm>
              <a:off x="344370" y="4244773"/>
              <a:ext cx="8087476" cy="1542581"/>
              <a:chOff x="344370" y="4244773"/>
              <a:chExt cx="8087476" cy="1542581"/>
            </a:xfrm>
          </p:grpSpPr>
          <p:pic>
            <p:nvPicPr>
              <p:cNvPr id="8" name="Picture 7" descr="noun_635091 - pregnant woman icon.jpg">
                <a:extLst>
                  <a:ext uri="{FF2B5EF4-FFF2-40B4-BE49-F238E27FC236}">
                    <a16:creationId xmlns:a16="http://schemas.microsoft.com/office/drawing/2014/main" id="{04382CCF-D240-8E47-8AC1-D8D84B386C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62612" y="4254823"/>
                <a:ext cx="554780" cy="515854"/>
              </a:xfrm>
              <a:prstGeom prst="rect">
                <a:avLst/>
              </a:prstGeom>
            </p:spPr>
          </p:pic>
          <p:pic>
            <p:nvPicPr>
              <p:cNvPr id="10" name="Picture 9" descr="noun_635091 - pregnant woman icon.jpg">
                <a:extLst>
                  <a:ext uri="{FF2B5EF4-FFF2-40B4-BE49-F238E27FC236}">
                    <a16:creationId xmlns:a16="http://schemas.microsoft.com/office/drawing/2014/main" id="{2D726339-2A5B-C246-BC65-1B9A4AE4BD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87556" y="4259542"/>
                <a:ext cx="554780" cy="515854"/>
              </a:xfrm>
              <a:prstGeom prst="rect">
                <a:avLst/>
              </a:prstGeom>
            </p:spPr>
          </p:pic>
          <p:pic>
            <p:nvPicPr>
              <p:cNvPr id="11" name="Picture 10" descr="noun_635091 - pregnant woman icon.jpg">
                <a:extLst>
                  <a:ext uri="{FF2B5EF4-FFF2-40B4-BE49-F238E27FC236}">
                    <a16:creationId xmlns:a16="http://schemas.microsoft.com/office/drawing/2014/main" id="{4E73B82A-FA05-E145-9249-65C7E145A6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28840" y="4249490"/>
                <a:ext cx="554780" cy="515854"/>
              </a:xfrm>
              <a:prstGeom prst="rect">
                <a:avLst/>
              </a:prstGeom>
            </p:spPr>
          </p:pic>
          <p:pic>
            <p:nvPicPr>
              <p:cNvPr id="12" name="Picture 11" descr="noun_635091 - pregnant woman icon.jpg">
                <a:extLst>
                  <a:ext uri="{FF2B5EF4-FFF2-40B4-BE49-F238E27FC236}">
                    <a16:creationId xmlns:a16="http://schemas.microsoft.com/office/drawing/2014/main" id="{867609DA-9DA7-6E4D-9515-BD1F9FDCCD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22676" y="4254207"/>
                <a:ext cx="554780" cy="515854"/>
              </a:xfrm>
              <a:prstGeom prst="rect">
                <a:avLst/>
              </a:prstGeom>
            </p:spPr>
          </p:pic>
          <p:pic>
            <p:nvPicPr>
              <p:cNvPr id="13" name="Picture 12" descr="noun_635091 - pregnant woman icon.jpg">
                <a:extLst>
                  <a:ext uri="{FF2B5EF4-FFF2-40B4-BE49-F238E27FC236}">
                    <a16:creationId xmlns:a16="http://schemas.microsoft.com/office/drawing/2014/main" id="{F5762ADA-D17C-3441-AE65-335A9A7BF4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32853" y="4258926"/>
                <a:ext cx="554780" cy="515854"/>
              </a:xfrm>
              <a:prstGeom prst="rect">
                <a:avLst/>
              </a:prstGeom>
            </p:spPr>
          </p:pic>
          <p:pic>
            <p:nvPicPr>
              <p:cNvPr id="14" name="Picture 13" descr="noun_635091 - pregnant woman icon.jpg">
                <a:extLst>
                  <a:ext uri="{FF2B5EF4-FFF2-40B4-BE49-F238E27FC236}">
                    <a16:creationId xmlns:a16="http://schemas.microsoft.com/office/drawing/2014/main" id="{38A2FCAE-19B4-8047-9153-1088EC86D7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33710" y="4248876"/>
                <a:ext cx="554780" cy="515854"/>
              </a:xfrm>
              <a:prstGeom prst="rect">
                <a:avLst/>
              </a:prstGeom>
            </p:spPr>
          </p:pic>
          <p:pic>
            <p:nvPicPr>
              <p:cNvPr id="15" name="Picture 14" descr="noun_635091 - pregnant woman icon.jpg">
                <a:extLst>
                  <a:ext uri="{FF2B5EF4-FFF2-40B4-BE49-F238E27FC236}">
                    <a16:creationId xmlns:a16="http://schemas.microsoft.com/office/drawing/2014/main" id="{7C31A459-9C83-A244-833C-9D00E5D6B2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01886" y="4253591"/>
                <a:ext cx="554780" cy="515854"/>
              </a:xfrm>
              <a:prstGeom prst="rect">
                <a:avLst/>
              </a:prstGeom>
            </p:spPr>
          </p:pic>
          <p:pic>
            <p:nvPicPr>
              <p:cNvPr id="16" name="Picture 15" descr="noun_635091 - pregnant woman icon.jpg">
                <a:extLst>
                  <a:ext uri="{FF2B5EF4-FFF2-40B4-BE49-F238E27FC236}">
                    <a16:creationId xmlns:a16="http://schemas.microsoft.com/office/drawing/2014/main" id="{6F9DE15A-D367-6E45-A0D6-5223D286F4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48616" y="4258311"/>
                <a:ext cx="554780" cy="515854"/>
              </a:xfrm>
              <a:prstGeom prst="rect">
                <a:avLst/>
              </a:prstGeom>
            </p:spPr>
          </p:pic>
          <p:pic>
            <p:nvPicPr>
              <p:cNvPr id="17" name="Picture 16" descr="noun_635091 - pregnant woman icon.jpg">
                <a:extLst>
                  <a:ext uri="{FF2B5EF4-FFF2-40B4-BE49-F238E27FC236}">
                    <a16:creationId xmlns:a16="http://schemas.microsoft.com/office/drawing/2014/main" id="{37B8D6A4-A71D-5844-BE63-B0EDFEDA2A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540450" y="4244773"/>
                <a:ext cx="554780" cy="515854"/>
              </a:xfrm>
              <a:prstGeom prst="rect">
                <a:avLst/>
              </a:prstGeom>
            </p:spPr>
          </p:pic>
          <p:pic>
            <p:nvPicPr>
              <p:cNvPr id="18" name="Picture 17" descr="noun_635091 - pregnant woman icon.jpg">
                <a:extLst>
                  <a:ext uri="{FF2B5EF4-FFF2-40B4-BE49-F238E27FC236}">
                    <a16:creationId xmlns:a16="http://schemas.microsoft.com/office/drawing/2014/main" id="{B6BC2D93-E2DE-9942-8D50-B349C0D1BE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62612" y="4934163"/>
                <a:ext cx="554780" cy="515854"/>
              </a:xfrm>
              <a:prstGeom prst="rect">
                <a:avLst/>
              </a:prstGeom>
            </p:spPr>
          </p:pic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B6C02C5-AC37-1F46-854E-76689BF4A6F8}"/>
                  </a:ext>
                </a:extLst>
              </p:cNvPr>
              <p:cNvSpPr txBox="1"/>
              <p:nvPr/>
            </p:nvSpPr>
            <p:spPr>
              <a:xfrm>
                <a:off x="428242" y="4302276"/>
                <a:ext cx="1458092" cy="3309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13" b="1" dirty="0">
                    <a:solidFill>
                      <a:schemeClr val="accent1">
                        <a:lumMod val="50000"/>
                      </a:schemeClr>
                    </a:solidFill>
                  </a:rPr>
                  <a:t>Diagnosis N=48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52C1E18-0530-4147-872A-0A35066343F5}"/>
                  </a:ext>
                </a:extLst>
              </p:cNvPr>
              <p:cNvSpPr txBox="1"/>
              <p:nvPr/>
            </p:nvSpPr>
            <p:spPr>
              <a:xfrm>
                <a:off x="344370" y="5074942"/>
                <a:ext cx="1712435" cy="3309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13" b="1" dirty="0">
                    <a:solidFill>
                      <a:schemeClr val="accent1">
                        <a:lumMod val="50000"/>
                      </a:schemeClr>
                    </a:solidFill>
                  </a:rPr>
                  <a:t>No diagnosis N=32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C13EBDC-B51A-B849-9066-306D7C7FFB73}"/>
                  </a:ext>
                </a:extLst>
              </p:cNvPr>
              <p:cNvSpPr txBox="1"/>
              <p:nvPr/>
            </p:nvSpPr>
            <p:spPr>
              <a:xfrm>
                <a:off x="4590575" y="5096609"/>
                <a:ext cx="2496067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AU" sz="1500" dirty="0"/>
                  <a:t>18 months later…</a:t>
                </a:r>
                <a:endParaRPr lang="en-US" sz="1500" dirty="0"/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9AA3AFB-FE2F-8448-BADF-69E0F6DA4A39}"/>
                  </a:ext>
                </a:extLst>
              </p:cNvPr>
              <p:cNvSpPr txBox="1"/>
              <p:nvPr/>
            </p:nvSpPr>
            <p:spPr>
              <a:xfrm>
                <a:off x="3342543" y="5456409"/>
                <a:ext cx="5089303" cy="3309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AU" sz="1013" dirty="0">
                    <a:solidFill>
                      <a:srgbClr val="FF0000"/>
                    </a:solidFill>
                  </a:rPr>
                  <a:t>A diagnosis restores reproductive confidence </a:t>
                </a:r>
                <a:endParaRPr lang="en-US" sz="1013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2721309-7B42-ED40-B4BB-6BC2248DCF43}"/>
                </a:ext>
              </a:extLst>
            </p:cNvPr>
            <p:cNvSpPr txBox="1"/>
            <p:nvPr/>
          </p:nvSpPr>
          <p:spPr>
            <a:xfrm>
              <a:off x="8095229" y="4318034"/>
              <a:ext cx="658728" cy="3309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13" dirty="0"/>
                <a:t>(19%)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B5F0070-0681-BE46-8E0B-1041AECCB44F}"/>
                </a:ext>
              </a:extLst>
            </p:cNvPr>
            <p:cNvSpPr txBox="1"/>
            <p:nvPr/>
          </p:nvSpPr>
          <p:spPr>
            <a:xfrm>
              <a:off x="3259894" y="4987244"/>
              <a:ext cx="568960" cy="3309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13" dirty="0"/>
                <a:t>(3%)</a:t>
              </a: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8413C188-9FC2-5042-9BE8-36D8F652643E}"/>
              </a:ext>
            </a:extLst>
          </p:cNvPr>
          <p:cNvSpPr/>
          <p:nvPr/>
        </p:nvSpPr>
        <p:spPr>
          <a:xfrm>
            <a:off x="4398917" y="1038497"/>
            <a:ext cx="3703320" cy="17745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</p:spTree>
    <p:extLst>
      <p:ext uri="{BB962C8B-B14F-4D97-AF65-F5344CB8AC3E}">
        <p14:creationId xmlns:p14="http://schemas.microsoft.com/office/powerpoint/2010/main" val="148556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2B1866E-3D73-2443-8B0C-5133F329C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970" y="183987"/>
            <a:ext cx="8445548" cy="468752"/>
          </a:xfrm>
        </p:spPr>
        <p:txBody>
          <a:bodyPr>
            <a:normAutofit/>
          </a:bodyPr>
          <a:lstStyle/>
          <a:p>
            <a:pPr algn="r"/>
            <a:r>
              <a:rPr lang="en-US" dirty="0"/>
              <a:t>Standard </a:t>
            </a:r>
            <a:r>
              <a:rPr lang="en-US" dirty="0" err="1"/>
              <a:t>vs</a:t>
            </a:r>
            <a:r>
              <a:rPr lang="en-US" dirty="0"/>
              <a:t> Rapid Genomics</a:t>
            </a:r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ABF354C2-0BA7-A04B-AFCA-8A15EFF77148}"/>
              </a:ext>
            </a:extLst>
          </p:cNvPr>
          <p:cNvSpPr txBox="1">
            <a:spLocks/>
          </p:cNvSpPr>
          <p:nvPr/>
        </p:nvSpPr>
        <p:spPr>
          <a:xfrm>
            <a:off x="129117" y="4788429"/>
            <a:ext cx="401955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Trebuchet MS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AU" sz="900" i="1" dirty="0">
                <a:solidFill>
                  <a:schemeClr val="tx1"/>
                </a:solidFill>
              </a:rPr>
              <a:t>Melbourne Genomics Health Alliance | Stark et al, 2018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7803AC4-D85B-4D4A-AEA4-E2C4151759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600" y="2476500"/>
            <a:ext cx="1114786" cy="11334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E071595-9073-E24D-9FAE-711DCDEF1D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467" y="3702373"/>
            <a:ext cx="1169288" cy="1079177"/>
          </a:xfrm>
          <a:prstGeom prst="rect">
            <a:avLst/>
          </a:prstGeom>
        </p:spPr>
      </p:pic>
      <p:pic>
        <p:nvPicPr>
          <p:cNvPr id="9" name="Picture 8" descr="Stopwatch.jpg">
            <a:extLst>
              <a:ext uri="{FF2B5EF4-FFF2-40B4-BE49-F238E27FC236}">
                <a16:creationId xmlns:a16="http://schemas.microsoft.com/office/drawing/2014/main" id="{FA2607FA-F588-F344-9CD4-BEFC07D2BCE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980" y="1323975"/>
            <a:ext cx="1098780" cy="1066800"/>
          </a:xfrm>
          <a:prstGeom prst="rect">
            <a:avLst/>
          </a:prstGeom>
        </p:spPr>
      </p:pic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7E8CCE8A-643F-2548-ABAE-EBBC434F16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7915012"/>
              </p:ext>
            </p:extLst>
          </p:nvPr>
        </p:nvGraphicFramePr>
        <p:xfrm>
          <a:off x="2009605" y="760845"/>
          <a:ext cx="6594315" cy="40567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81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981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981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54380"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500" dirty="0"/>
                        <a:t>Standard</a:t>
                      </a:r>
                    </a:p>
                    <a:p>
                      <a:pPr algn="r"/>
                      <a:r>
                        <a:rPr lang="en-US" sz="1500" dirty="0"/>
                        <a:t>2014-2015</a:t>
                      </a:r>
                    </a:p>
                    <a:p>
                      <a:pPr algn="r"/>
                      <a:r>
                        <a:rPr lang="en-US" sz="1500" dirty="0"/>
                        <a:t>N=80</a:t>
                      </a: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500" dirty="0"/>
                        <a:t>Rapid</a:t>
                      </a:r>
                    </a:p>
                    <a:p>
                      <a:pPr algn="r"/>
                      <a:r>
                        <a:rPr lang="en-US" sz="1500" dirty="0"/>
                        <a:t>2016-2017</a:t>
                      </a:r>
                    </a:p>
                    <a:p>
                      <a:pPr algn="r"/>
                      <a:r>
                        <a:rPr lang="en-US" sz="1500" dirty="0"/>
                        <a:t>N=40</a:t>
                      </a:r>
                    </a:p>
                  </a:txBody>
                  <a:tcPr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7220"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chemeClr val="tx2"/>
                          </a:solidFill>
                        </a:rPr>
                        <a:t>Test</a:t>
                      </a:r>
                      <a:r>
                        <a:rPr lang="en-US" sz="1500" baseline="0" dirty="0">
                          <a:solidFill>
                            <a:schemeClr val="tx2"/>
                          </a:solidFill>
                        </a:rPr>
                        <a:t> time</a:t>
                      </a:r>
                      <a:endParaRPr lang="en-US" sz="1500" dirty="0">
                        <a:solidFill>
                          <a:schemeClr val="tx2"/>
                        </a:solidFill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dirty="0">
                          <a:solidFill>
                            <a:schemeClr val="tx2"/>
                          </a:solidFill>
                        </a:rPr>
                        <a:t>136 days</a:t>
                      </a:r>
                    </a:p>
                    <a:p>
                      <a:pPr algn="r"/>
                      <a:r>
                        <a:rPr lang="en-US" sz="1800" dirty="0">
                          <a:solidFill>
                            <a:schemeClr val="tx2"/>
                          </a:solidFill>
                        </a:rPr>
                        <a:t>(71-277)</a:t>
                      </a: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dirty="0">
                          <a:solidFill>
                            <a:schemeClr val="tx2"/>
                          </a:solidFill>
                        </a:rPr>
                        <a:t>16 days</a:t>
                      </a:r>
                    </a:p>
                    <a:p>
                      <a:pPr algn="r"/>
                      <a:r>
                        <a:rPr lang="en-US" sz="1800" dirty="0">
                          <a:solidFill>
                            <a:schemeClr val="tx2"/>
                          </a:solidFill>
                        </a:rPr>
                        <a:t>(9-109)</a:t>
                      </a:r>
                    </a:p>
                  </a:txBody>
                  <a:tcPr marT="34290" marB="342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7038"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chemeClr val="tx2"/>
                          </a:solidFill>
                        </a:rPr>
                        <a:t>Result during first hospital admission</a:t>
                      </a: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dirty="0">
                          <a:solidFill>
                            <a:schemeClr val="tx2"/>
                          </a:solidFill>
                        </a:rPr>
                        <a:t>0</a:t>
                      </a: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dirty="0">
                          <a:solidFill>
                            <a:schemeClr val="tx2"/>
                          </a:solidFill>
                        </a:rPr>
                        <a:t>78%</a:t>
                      </a:r>
                    </a:p>
                  </a:txBody>
                  <a:tcPr marT="34290" marB="3429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7038"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chemeClr val="tx2"/>
                          </a:solidFill>
                        </a:rPr>
                        <a:t>Diagnostic</a:t>
                      </a:r>
                      <a:r>
                        <a:rPr lang="en-US" sz="1500" baseline="0" dirty="0">
                          <a:solidFill>
                            <a:schemeClr val="tx2"/>
                          </a:solidFill>
                        </a:rPr>
                        <a:t> yield</a:t>
                      </a:r>
                      <a:endParaRPr lang="en-US" sz="1500" dirty="0">
                        <a:solidFill>
                          <a:schemeClr val="tx2"/>
                        </a:solidFill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dirty="0">
                          <a:solidFill>
                            <a:schemeClr val="tx2"/>
                          </a:solidFill>
                        </a:rPr>
                        <a:t>58%</a:t>
                      </a: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dirty="0">
                          <a:solidFill>
                            <a:schemeClr val="tx2"/>
                          </a:solidFill>
                        </a:rPr>
                        <a:t>52%</a:t>
                      </a:r>
                    </a:p>
                  </a:txBody>
                  <a:tcPr marT="34290" marB="3429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7038"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chemeClr val="tx2"/>
                          </a:solidFill>
                        </a:rPr>
                        <a:t>Clinical utility</a:t>
                      </a: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dirty="0">
                          <a:solidFill>
                            <a:schemeClr val="tx2"/>
                          </a:solidFill>
                        </a:rPr>
                        <a:t>34%</a:t>
                      </a: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dirty="0">
                          <a:solidFill>
                            <a:schemeClr val="tx2"/>
                          </a:solidFill>
                        </a:rPr>
                        <a:t>57%</a:t>
                      </a:r>
                    </a:p>
                  </a:txBody>
                  <a:tcPr marT="34290" marB="3429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37038"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chemeClr val="tx2"/>
                          </a:solidFill>
                        </a:rPr>
                        <a:t>Cost per diagnosis</a:t>
                      </a: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dirty="0">
                          <a:solidFill>
                            <a:schemeClr val="tx2"/>
                          </a:solidFill>
                        </a:rPr>
                        <a:t>$10,788</a:t>
                      </a: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dirty="0">
                          <a:solidFill>
                            <a:schemeClr val="tx2"/>
                          </a:solidFill>
                        </a:rPr>
                        <a:t>$13,388</a:t>
                      </a:r>
                    </a:p>
                  </a:txBody>
                  <a:tcPr marT="34290" marB="3429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37038"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chemeClr val="tx2"/>
                          </a:solidFill>
                        </a:rPr>
                        <a:t>Cost savings</a:t>
                      </a: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dirty="0">
                          <a:solidFill>
                            <a:schemeClr val="tx2"/>
                          </a:solidFill>
                        </a:rPr>
                        <a:t>$16,206</a:t>
                      </a: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dirty="0">
                          <a:solidFill>
                            <a:schemeClr val="tx2"/>
                          </a:solidFill>
                        </a:rPr>
                        <a:t>$543,178</a:t>
                      </a:r>
                    </a:p>
                  </a:txBody>
                  <a:tcPr marT="34290" marB="3429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210565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F250832A-8732-A246-8B74-2F1E737E766D}"/>
              </a:ext>
            </a:extLst>
          </p:cNvPr>
          <p:cNvSpPr txBox="1">
            <a:spLocks/>
          </p:cNvSpPr>
          <p:nvPr/>
        </p:nvSpPr>
        <p:spPr>
          <a:xfrm>
            <a:off x="4608094" y="975622"/>
            <a:ext cx="4455224" cy="354259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 baseline="0">
                <a:solidFill>
                  <a:srgbClr val="45B2DB"/>
                </a:solidFill>
                <a:latin typeface="Trebuchet MS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500" kern="1200" baseline="0">
                <a:solidFill>
                  <a:schemeClr val="tx1">
                    <a:lumMod val="50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kern="1200">
                <a:solidFill>
                  <a:schemeClr val="tx1">
                    <a:lumMod val="50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45B2DB"/>
              </a:buClr>
              <a:buSzTx/>
              <a:buFont typeface="Wingdings" panose="05000000000000000000" pitchFamily="2" charset="2"/>
              <a:buChar char="§"/>
              <a:tabLst/>
              <a:defRPr sz="1800" kern="1200" baseline="0">
                <a:solidFill>
                  <a:schemeClr val="tx1">
                    <a:lumMod val="50000"/>
                  </a:schemeClr>
                </a:solidFill>
                <a:latin typeface="Trebuchet MS"/>
                <a:ea typeface="+mn-ea"/>
                <a:cs typeface="+mn-cs"/>
              </a:defRPr>
            </a:lvl4pPr>
            <a:lvl5pPr marL="916686" marR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5B2DB"/>
              </a:buClr>
              <a:buSzTx/>
              <a:buFont typeface="Wingdings" panose="05000000000000000000" pitchFamily="2" charset="2"/>
              <a:buChar char="§"/>
              <a:tabLst/>
              <a:defRPr sz="1600" kern="1200" baseline="0">
                <a:solidFill>
                  <a:schemeClr val="tx1">
                    <a:lumMod val="50000"/>
                  </a:schemeClr>
                </a:solidFill>
                <a:latin typeface="Trebuchet MS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500" dirty="0">
                <a:solidFill>
                  <a:schemeClr val="tx1"/>
                </a:solidFill>
              </a:rPr>
              <a:t>5mo hypotonia and seizures</a:t>
            </a:r>
          </a:p>
          <a:p>
            <a:r>
              <a:rPr lang="en-US" sz="1500" dirty="0">
                <a:solidFill>
                  <a:schemeClr val="tx1"/>
                </a:solidFill>
              </a:rPr>
              <a:t>9 months of investigations = $11,928</a:t>
            </a:r>
          </a:p>
          <a:p>
            <a:endParaRPr lang="en-US" sz="1100" dirty="0">
              <a:solidFill>
                <a:schemeClr val="tx1"/>
              </a:solidFill>
            </a:endParaRPr>
          </a:p>
          <a:p>
            <a:r>
              <a:rPr lang="en-US" sz="1500" dirty="0">
                <a:solidFill>
                  <a:schemeClr val="tx1"/>
                </a:solidFill>
              </a:rPr>
              <a:t>Clinical diagnosis: Leigh syndrome, fatal</a:t>
            </a:r>
          </a:p>
          <a:p>
            <a:endParaRPr lang="en-US" sz="1100" dirty="0">
              <a:solidFill>
                <a:schemeClr val="tx1"/>
              </a:solidFill>
            </a:endParaRPr>
          </a:p>
          <a:p>
            <a:r>
              <a:rPr lang="en-US" sz="1500" dirty="0">
                <a:solidFill>
                  <a:schemeClr val="tx1"/>
                </a:solidFill>
              </a:rPr>
              <a:t>Genomic diagnosis: thiamine transporter defect</a:t>
            </a:r>
          </a:p>
          <a:p>
            <a:endParaRPr lang="en-US" sz="900" dirty="0">
              <a:solidFill>
                <a:schemeClr val="tx1"/>
              </a:solidFill>
            </a:endParaRPr>
          </a:p>
          <a:p>
            <a:r>
              <a:rPr lang="en-US" sz="1500" dirty="0">
                <a:solidFill>
                  <a:schemeClr val="tx1"/>
                </a:solidFill>
              </a:rPr>
              <a:t>Treatable: thiamine $0.40 per day</a:t>
            </a:r>
          </a:p>
          <a:p>
            <a:endParaRPr lang="en-US" sz="1100" dirty="0">
              <a:solidFill>
                <a:schemeClr val="tx1"/>
              </a:solidFill>
            </a:endParaRPr>
          </a:p>
          <a:p>
            <a:r>
              <a:rPr lang="en-US" sz="1500" dirty="0">
                <a:solidFill>
                  <a:schemeClr val="tx1"/>
                </a:solidFill>
              </a:rPr>
              <a:t>No further deterioration</a:t>
            </a:r>
          </a:p>
          <a:p>
            <a:endParaRPr lang="en-US" sz="400" dirty="0">
              <a:solidFill>
                <a:schemeClr val="tx1"/>
              </a:solidFill>
            </a:endParaRPr>
          </a:p>
          <a:p>
            <a:r>
              <a:rPr lang="en-US" sz="1500" b="1" dirty="0">
                <a:solidFill>
                  <a:srgbClr val="FF0000"/>
                </a:solidFill>
              </a:rPr>
              <a:t>Asymptomatic sister diagnosed, remains well</a:t>
            </a: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932086BB-C2A3-6443-85C5-E02EAFE18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Early and </a:t>
            </a:r>
            <a:r>
              <a:rPr lang="en-US" b="1" i="1" u="sng" dirty="0"/>
              <a:t>FAST</a:t>
            </a:r>
            <a:r>
              <a:rPr lang="en-US" b="1" dirty="0"/>
              <a:t> diagnosis matters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D424BFC-B26F-034D-9A81-042BF19AEF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478" y="1138687"/>
            <a:ext cx="4079872" cy="2294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351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Forms, Templates and Policy links" ma:contentTypeID="0x01010A00C0FC107B5DCC424DBBEA9BCA9FA0631700B3C34F19DF2C6E40A42324F2ED2CDE3D" ma:contentTypeVersion="5" ma:contentTypeDescription="To store links in Forms/ Templates/ Policy area" ma:contentTypeScope="" ma:versionID="f1ae9d7e8629133fb840a6aaf6a69b41">
  <xsd:schema xmlns:xsd="http://www.w3.org/2001/XMLSchema" xmlns:xs="http://www.w3.org/2001/XMLSchema" xmlns:p="http://schemas.microsoft.com/office/2006/metadata/properties" xmlns:ns1="http://schemas.microsoft.com/sharepoint/v3" xmlns:ns2="5ab38884-37dc-4a67-b289-65fc4dd4947e" xmlns:ns3="42e6a7bd-fa92-48bf-87fd-413e7e460b67" targetNamespace="http://schemas.microsoft.com/office/2006/metadata/properties" ma:root="true" ma:fieldsID="79c0578dd58927fef6a87544c02bca72" ns1:_="" ns2:_="" ns3:_="">
    <xsd:import namespace="http://schemas.microsoft.com/sharepoint/v3"/>
    <xsd:import namespace="5ab38884-37dc-4a67-b289-65fc4dd4947e"/>
    <xsd:import namespace="42e6a7bd-fa92-48bf-87fd-413e7e460b67"/>
    <xsd:element name="properties">
      <xsd:complexType>
        <xsd:sequence>
          <xsd:element name="documentManagement">
            <xsd:complexType>
              <xsd:all>
                <xsd:element ref="ns1:URL"/>
                <xsd:element ref="ns2:Related_x0020_Policies" minOccurs="0"/>
                <xsd:element ref="ns3:Document_x0020_Type" minOccurs="0"/>
                <xsd:element ref="ns2:a9af918a16cb4b9993f2d49185a38995" minOccurs="0"/>
                <xsd:element ref="ns2:TaxCatchAll" minOccurs="0"/>
                <xsd:element ref="ns2:TaxCatchAllLabe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URL" ma:index="2" ma:displayName="URL" ma:internalName="URL">
      <xsd:complexType>
        <xsd:complexContent>
          <xsd:extension base="dms:URL">
            <xsd:sequence>
              <xsd:element name="Url" type="dms:ValidUrl"/>
              <xsd:element name="Description" type="xsd:string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ab38884-37dc-4a67-b289-65fc4dd4947e" elementFormDefault="qualified">
    <xsd:import namespace="http://schemas.microsoft.com/office/2006/documentManagement/types"/>
    <xsd:import namespace="http://schemas.microsoft.com/office/infopath/2007/PartnerControls"/>
    <xsd:element name="Related_x0020_Policies" ma:index="5" nillable="true" ma:displayName="Related Policies" ma:list="{27888a6e-ef82-47e8-b17e-a8a15cf6d6ae}" ma:internalName="Related_x0020_Policies" ma:showField="Title" ma:web="5ab38884-37dc-4a67-b289-65fc4dd4947e" ma:requiredMultiChoice="tru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a9af918a16cb4b9993f2d49185a38995" ma:index="9" ma:taxonomy="true" ma:internalName="a9af918a16cb4b9993f2d49185a38995" ma:taxonomyFieldName="Policy_x0020_Categories" ma:displayName="Policy Categories" ma:default="" ma:fieldId="{a9af918a-16cb-4b99-93f2-d49185a38995}" ma:taxonomyMulti="true" ma:sspId="6d9cfcc6-8915-4e60-a360-069e2d015e8e" ma:termSetId="799a7da0-ea91-424f-add1-4398b2ae9414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axCatchAll" ma:index="10" nillable="true" ma:displayName="Taxonomy Catch All Column" ma:hidden="true" ma:list="{45b12e96-7bc1-45c1-881a-89d178258510}" ma:internalName="TaxCatchAll" ma:showField="CatchAllData" ma:web="5ab38884-37dc-4a67-b289-65fc4dd4947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1" nillable="true" ma:displayName="Taxonomy Catch All Column1" ma:hidden="true" ma:list="{45b12e96-7bc1-45c1-881a-89d178258510}" ma:internalName="TaxCatchAllLabel" ma:readOnly="true" ma:showField="CatchAllDataLabel" ma:web="5ab38884-37dc-4a67-b289-65fc4dd4947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2e6a7bd-fa92-48bf-87fd-413e7e460b67" elementFormDefault="qualified">
    <xsd:import namespace="http://schemas.microsoft.com/office/2006/documentManagement/types"/>
    <xsd:import namespace="http://schemas.microsoft.com/office/infopath/2007/PartnerControls"/>
    <xsd:element name="Document_x0020_Type" ma:index="6" nillable="true" ma:displayName="Document Type" ma:default="Other" ma:format="Dropdown" ma:internalName="Document_x0020_Type">
      <xsd:simpleType>
        <xsd:restriction base="dms:Choice">
          <xsd:enumeration value="Form"/>
          <xsd:enumeration value="Template"/>
          <xsd:enumeration value="Other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15" ma:displayName="Content Type"/>
        <xsd:element ref="dc:title" minOccurs="0" maxOccurs="1" ma:index="0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Related_x0020_Policies xmlns="5ab38884-37dc-4a67-b289-65fc4dd4947e">
      <Value>13</Value>
    </Related_x0020_Policies>
    <Document_x0020_Type xmlns="42e6a7bd-fa92-48bf-87fd-413e7e460b67">Template</Document_x0020_Type>
    <TaxCatchAll xmlns="5ab38884-37dc-4a67-b289-65fc4dd4947e">
      <Value>2</Value>
    </TaxCatchAll>
    <a9af918a16cb4b9993f2d49185a38995 xmlns="5ab38884-37dc-4a67-b289-65fc4dd4947e">
      <Terms xmlns="http://schemas.microsoft.com/office/infopath/2007/PartnerControls">
        <TermInfo xmlns="http://schemas.microsoft.com/office/infopath/2007/PartnerControls">
          <TermName xmlns="http://schemas.microsoft.com/office/infopath/2007/PartnerControls">Communications and Branding</TermName>
          <TermId xmlns="http://schemas.microsoft.com/office/infopath/2007/PartnerControls">d3634a1f-e3c7-4a34-bc3e-4fd78a49157d</TermId>
        </TermInfo>
      </Terms>
    </a9af918a16cb4b9993f2d49185a38995>
    <URL xmlns="http://schemas.microsoft.com/sharepoint/v3">
      <Url>https://intranet.mcri.edu.au/sites/policies/Documents/MCRI_Campus_PPT.pptxhttp://</Url>
      <Description>https://intranet.mcri.edu.au/sites/policies/Documents/MCRI_Campus_PPT.pptx</Description>
    </URL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9CA6C3F-3D09-4B14-8FAA-2EAAD06789C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5ab38884-37dc-4a67-b289-65fc4dd4947e"/>
    <ds:schemaRef ds:uri="42e6a7bd-fa92-48bf-87fd-413e7e460b6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DCD2735-D1F2-43E7-B194-7126C6913173}">
  <ds:schemaRefs>
    <ds:schemaRef ds:uri="http://www.w3.org/XML/1998/namespace"/>
    <ds:schemaRef ds:uri="http://purl.org/dc/dcmitype/"/>
    <ds:schemaRef ds:uri="http://schemas.microsoft.com/office/infopath/2007/PartnerControls"/>
    <ds:schemaRef ds:uri="http://purl.org/dc/terms/"/>
    <ds:schemaRef ds:uri="http://purl.org/dc/elements/1.1/"/>
    <ds:schemaRef ds:uri="http://schemas.openxmlformats.org/package/2006/metadata/core-properties"/>
    <ds:schemaRef ds:uri="http://schemas.microsoft.com/office/2006/metadata/properties"/>
    <ds:schemaRef ds:uri="http://schemas.microsoft.com/office/2006/documentManagement/types"/>
    <ds:schemaRef ds:uri="42e6a7bd-fa92-48bf-87fd-413e7e460b67"/>
    <ds:schemaRef ds:uri="5ab38884-37dc-4a67-b289-65fc4dd4947e"/>
    <ds:schemaRef ds:uri="http://schemas.microsoft.com/sharepoint/v3"/>
  </ds:schemaRefs>
</ds:datastoreItem>
</file>

<file path=customXml/itemProps3.xml><?xml version="1.0" encoding="utf-8"?>
<ds:datastoreItem xmlns:ds="http://schemas.openxmlformats.org/officeDocument/2006/customXml" ds:itemID="{D0B67E95-7337-4A6A-9657-DDE71217854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8405</TotalTime>
  <Words>1647</Words>
  <Application>Microsoft Office PowerPoint</Application>
  <PresentationFormat>On-screen Show (16:9)</PresentationFormat>
  <Paragraphs>375</Paragraphs>
  <Slides>27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8" baseType="lpstr">
      <vt:lpstr>L futura light</vt:lpstr>
      <vt:lpstr>MS PGothic</vt:lpstr>
      <vt:lpstr>Arial</vt:lpstr>
      <vt:lpstr>Calibri</vt:lpstr>
      <vt:lpstr>Calibri Light</vt:lpstr>
      <vt:lpstr>Century Gothic</vt:lpstr>
      <vt:lpstr>Mangal</vt:lpstr>
      <vt:lpstr>Times New Roman</vt:lpstr>
      <vt:lpstr>Trebuchet MS</vt:lpstr>
      <vt:lpstr>Wingdings</vt:lpstr>
      <vt:lpstr>Office Theme</vt:lpstr>
      <vt:lpstr>What can genomics offer to those with rare genetic disorders?</vt:lpstr>
      <vt:lpstr>Summary of presentation</vt:lpstr>
      <vt:lpstr>Traditional diagnostic approach for suspected genetic disorders</vt:lpstr>
      <vt:lpstr>PowerPoint Presentation</vt:lpstr>
      <vt:lpstr>PowerPoint Presentation</vt:lpstr>
      <vt:lpstr>The promise of genomic medicine in healthcare</vt:lpstr>
      <vt:lpstr>Early use of genomic testing provides most benefit</vt:lpstr>
      <vt:lpstr>Standard vs Rapid Genomics</vt:lpstr>
      <vt:lpstr>Early and FAST diagnosis matters</vt:lpstr>
      <vt:lpstr>PowerPoint Presentation</vt:lpstr>
      <vt:lpstr>PowerPoint Presentation</vt:lpstr>
      <vt:lpstr>PowerPoint Presentation</vt:lpstr>
      <vt:lpstr>Australian Genomics Acute Care Flagship – launched in 2018</vt:lpstr>
      <vt:lpstr>Australian Genomics Acute Care Genomics Flagship, N = 70</vt:lpstr>
      <vt:lpstr>Beyond the exome – the hard(er) stuff!</vt:lpstr>
      <vt:lpstr>Conclusions</vt:lpstr>
      <vt:lpstr>PowerPoint Presentation</vt:lpstr>
      <vt:lpstr>Rapid diagnosis programs: single centre experience</vt:lpstr>
      <vt:lpstr>Australian Genomics Acute Care Flagship – launched in 2018</vt:lpstr>
      <vt:lpstr>PowerPoint Presentation</vt:lpstr>
      <vt:lpstr>Acute Care Genomics Flagship, N=70</vt:lpstr>
      <vt:lpstr>The revolution in rare disease diagnosis</vt:lpstr>
      <vt:lpstr>Australian Genomics NATIONAL HEALTH SERVICES RESEARCH PROGRAM</vt:lpstr>
      <vt:lpstr>PowerPoint Presentation</vt:lpstr>
      <vt:lpstr>Acute Care Flagship</vt:lpstr>
      <vt:lpstr>PowerPoint Presentation</vt:lpstr>
      <vt:lpstr>The genomics journey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*NEW BRANDING* MCRI PowerPoint with Campus Template</dc:title>
  <dc:creator>paul smith</dc:creator>
  <cp:lastModifiedBy>ckywan</cp:lastModifiedBy>
  <cp:revision>686</cp:revision>
  <dcterms:created xsi:type="dcterms:W3CDTF">2017-07-30T08:45:13Z</dcterms:created>
  <dcterms:modified xsi:type="dcterms:W3CDTF">2018-11-27T00:13:39Z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0x01010A00C0FC107B5DCC424DBBEA9BCA9FA0631700B3C34F19DF2C6E40A42324F2ED2CDE3D</vt:lpwstr>
  </property>
  <property fmtid="{D5CDD505-2E9C-101B-9397-08002B2CF9AE}" pid="3" name="Policy Categories">
    <vt:lpwstr>2;#Communications and Branding|d3634a1f-e3c7-4a34-bc3e-4fd78a49157d</vt:lpwstr>
  </property>
</Properties>
</file>